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3"/>
  </p:notesMasterIdLst>
  <p:sldIdLst>
    <p:sldId id="350" r:id="rId2"/>
    <p:sldId id="471" r:id="rId3"/>
    <p:sldId id="393" r:id="rId4"/>
    <p:sldId id="339" r:id="rId5"/>
    <p:sldId id="360" r:id="rId6"/>
    <p:sldId id="372" r:id="rId7"/>
    <p:sldId id="366" r:id="rId8"/>
    <p:sldId id="367" r:id="rId9"/>
    <p:sldId id="464" r:id="rId10"/>
    <p:sldId id="386" r:id="rId11"/>
    <p:sldId id="265" r:id="rId12"/>
    <p:sldId id="266" r:id="rId13"/>
    <p:sldId id="267" r:id="rId14"/>
    <p:sldId id="268" r:id="rId15"/>
    <p:sldId id="269" r:id="rId16"/>
    <p:sldId id="334" r:id="rId17"/>
    <p:sldId id="335" r:id="rId18"/>
    <p:sldId id="336" r:id="rId19"/>
    <p:sldId id="337" r:id="rId20"/>
    <p:sldId id="270" r:id="rId21"/>
    <p:sldId id="271" r:id="rId22"/>
    <p:sldId id="275" r:id="rId23"/>
    <p:sldId id="276" r:id="rId24"/>
    <p:sldId id="277" r:id="rId25"/>
    <p:sldId id="281" r:id="rId26"/>
    <p:sldId id="279" r:id="rId27"/>
    <p:sldId id="280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338" r:id="rId37"/>
    <p:sldId id="349" r:id="rId38"/>
    <p:sldId id="466" r:id="rId39"/>
    <p:sldId id="470" r:id="rId40"/>
    <p:sldId id="468" r:id="rId41"/>
    <p:sldId id="469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4023F"/>
    <a:srgbClr val="AD438E"/>
    <a:srgbClr val="94003F"/>
    <a:srgbClr val="A50021"/>
    <a:srgbClr val="FF91C8"/>
    <a:srgbClr val="D6EAF8"/>
    <a:srgbClr val="464DD9"/>
    <a:srgbClr val="99C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70" autoAdjust="0"/>
    <p:restoredTop sz="94607"/>
  </p:normalViewPr>
  <p:slideViewPr>
    <p:cSldViewPr snapToGrid="0">
      <p:cViewPr varScale="1">
        <p:scale>
          <a:sx n="107" d="100"/>
          <a:sy n="107" d="100"/>
        </p:scale>
        <p:origin x="13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faɪ</a:t>
            </a:r>
            <a:r>
              <a:rPr lang="en-US" dirty="0">
                <a:effectLst/>
              </a:rPr>
              <a:t>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l-G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psaɪ</a:t>
            </a:r>
            <a:r>
              <a:rPr lang="en-US" dirty="0">
                <a:effectLst/>
              </a:rPr>
              <a:t>/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DC56F0-BEE5-4715-8E33-DABC78619DE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0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E31F-852E-4C21-A5BF-45A621D063B7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DD6D4-6C22-42E4-BD00-B5AB433AEB75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094D1-277E-4F0D-A9D3-6C723ED9405F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94023F"/>
              </a:buClr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D8B5D-A758-4441-AB52-89DDE7AF36E5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D77614-659B-42BB-94D6-453193BCDAC9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2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9A146-8CD6-4CAA-B3D3-2C21DC42388C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B5B9-9CF5-47F0-9553-3F68E4080617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754A2-9B8A-4D21-BA10-2D4311C5CCE9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81895-D564-41D2-A6FC-FB534A168770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9337D-A0CC-4C7E-87C9-35D7F76F26E6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11D75-C662-4506-9923-F360C490CD83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0000" lvl="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94023F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204977B-C4EC-482F-96C1-0349DC329330}" type="datetime1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8104645" y="95705"/>
            <a:ext cx="654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SZU</a:t>
            </a:r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7030A0"/>
        </a:buClr>
        <a:buSzPct val="70000"/>
        <a:buFont typeface="Wingdings" panose="05000000000000000000" pitchFamily="2" charset="2"/>
        <a:buChar char="u"/>
        <a:defRPr lang="zh-CN" altLang="en-US" sz="2800" b="0" kern="1200" dirty="0" smtClean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03959" y="1214438"/>
            <a:ext cx="8136082" cy="2387600"/>
          </a:xfrm>
        </p:spPr>
        <p:txBody>
          <a:bodyPr/>
          <a:lstStyle/>
          <a:p>
            <a:r>
              <a:rPr lang="zh-CN" altLang="en-US" dirty="0">
                <a:solidFill>
                  <a:srgbClr val="94003F"/>
                </a:solidFill>
              </a:rPr>
              <a:t>第八章 层级建模方法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31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/>
          <a:srcRect l="11188" t="30756" r="6540" b="30756"/>
          <a:stretch/>
        </p:blipFill>
        <p:spPr>
          <a:xfrm>
            <a:off x="3126267" y="5071261"/>
            <a:ext cx="2880852" cy="1426369"/>
          </a:xfrm>
          <a:prstGeom prst="rect">
            <a:avLst/>
          </a:prstGeom>
        </p:spPr>
      </p:pic>
      <p:sp>
        <p:nvSpPr>
          <p:cNvPr id="5" name="矩形 6"/>
          <p:cNvSpPr/>
          <p:nvPr/>
        </p:nvSpPr>
        <p:spPr>
          <a:xfrm>
            <a:off x="1416660" y="3635256"/>
            <a:ext cx="6274734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dirty="0" err="1"/>
              <a:t>fColor</a:t>
            </a:r>
            <a:r>
              <a:rPr lang="en-US" altLang="zh-CN" sz="1600" b="1" dirty="0"/>
              <a:t> = texture</a:t>
            </a:r>
            <a:r>
              <a:rPr lang="en-US" altLang="zh-CN" sz="1600" dirty="0"/>
              <a:t>( texture1, </a:t>
            </a:r>
            <a:r>
              <a:rPr lang="en-US" altLang="zh-CN" sz="1600" dirty="0" err="1"/>
              <a:t>texCoord</a:t>
            </a:r>
            <a:r>
              <a:rPr lang="en-US" altLang="zh-CN" sz="1600" dirty="0"/>
              <a:t> );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3"/>
          <a:srcRect l="13423" t="34333" r="8799" b="30713"/>
          <a:stretch/>
        </p:blipFill>
        <p:spPr>
          <a:xfrm>
            <a:off x="1191086" y="4050225"/>
            <a:ext cx="2723536" cy="12954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/>
          <a:srcRect l="11137" t="32523" r="10241" b="28989"/>
          <a:stretch/>
        </p:blipFill>
        <p:spPr>
          <a:xfrm>
            <a:off x="4938362" y="4004295"/>
            <a:ext cx="2753032" cy="14263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最终绘制方式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在片元着色器中设置纹理和物体表面颜色处理方式</a:t>
            </a:r>
            <a:endParaRPr lang="en-US" altLang="zh-CN" sz="1600" dirty="0"/>
          </a:p>
          <a:p>
            <a:pPr lvl="1">
              <a:buClr>
                <a:srgbClr val="94003F"/>
              </a:buClr>
            </a:pPr>
            <a:r>
              <a:rPr lang="zh-CN" altLang="en-US" sz="1800" b="1" dirty="0"/>
              <a:t>融合</a:t>
            </a:r>
            <a:r>
              <a:rPr lang="zh-CN" altLang="en-US" sz="1800" dirty="0"/>
              <a:t>：将纹理的颜色与明暗值的颜色进行融合</a:t>
            </a:r>
            <a:endParaRPr lang="en-US" altLang="zh-CN" sz="1800" dirty="0"/>
          </a:p>
          <a:p>
            <a:pPr lvl="2">
              <a:buClr>
                <a:srgbClr val="94003F"/>
              </a:buClr>
            </a:pPr>
            <a:r>
              <a:rPr lang="zh-CN" altLang="en-US" sz="1800" dirty="0"/>
              <a:t>可以是对应分量相乘</a:t>
            </a:r>
            <a:endParaRPr lang="en-US" altLang="zh-CN" sz="1800" dirty="0"/>
          </a:p>
          <a:p>
            <a:pPr lvl="2">
              <a:buClr>
                <a:srgbClr val="94003F"/>
              </a:buClr>
            </a:pPr>
            <a:r>
              <a:rPr lang="zh-CN" altLang="en-US" sz="1800" dirty="0"/>
              <a:t>也可以是简单的线性组合</a:t>
            </a:r>
            <a:endParaRPr lang="en-US" altLang="zh-CN" sz="1800" dirty="0"/>
          </a:p>
          <a:p>
            <a:pPr lvl="2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b="1" dirty="0"/>
              <a:t>贴图</a:t>
            </a:r>
            <a:r>
              <a:rPr lang="zh-CN" altLang="en-US" sz="1800" dirty="0"/>
              <a:t>：片元的颜色完全由纹理的颜色决定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矩形 6"/>
          <p:cNvSpPr/>
          <p:nvPr/>
        </p:nvSpPr>
        <p:spPr>
          <a:xfrm>
            <a:off x="1363196" y="2767025"/>
            <a:ext cx="6274734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dirty="0" err="1"/>
              <a:t>fColor</a:t>
            </a:r>
            <a:r>
              <a:rPr lang="en-US" altLang="zh-CN" sz="1600" dirty="0"/>
              <a:t> = color *0.5</a:t>
            </a:r>
            <a:r>
              <a:rPr lang="zh-CN" altLang="en-US" sz="1600" dirty="0"/>
              <a:t> </a:t>
            </a:r>
            <a:r>
              <a:rPr lang="en-US" altLang="zh-CN" sz="1600" dirty="0"/>
              <a:t>+ </a:t>
            </a:r>
            <a:r>
              <a:rPr lang="en-US" altLang="zh-CN" sz="1600" b="1" dirty="0"/>
              <a:t>texture</a:t>
            </a:r>
            <a:r>
              <a:rPr lang="en-US" altLang="zh-CN" sz="1600" dirty="0"/>
              <a:t>( texture1, </a:t>
            </a:r>
            <a:r>
              <a:rPr lang="en-US" altLang="zh-CN" sz="1600" dirty="0" err="1"/>
              <a:t>texCoord</a:t>
            </a:r>
            <a:r>
              <a:rPr lang="en-US" altLang="zh-CN" sz="1600" dirty="0"/>
              <a:t>)</a:t>
            </a:r>
            <a:r>
              <a:rPr lang="zh-CN" altLang="en-US" sz="1600" dirty="0"/>
              <a:t> * </a:t>
            </a:r>
            <a:r>
              <a:rPr lang="en-US" altLang="zh-CN" sz="1600" dirty="0"/>
              <a:t>0.5;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24830" y="5282914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初始明暗值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6238" y="5276776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纹理贴图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294823" y="64385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融合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557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650349" y="1520687"/>
            <a:ext cx="2177274" cy="2177274"/>
          </a:xfrm>
          <a:prstGeom prst="ellips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57467" y="385088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层级建模方法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28428" y="2780384"/>
            <a:ext cx="1532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Chapter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28896" y="1367763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</a:rPr>
              <a:t>8</a:t>
            </a:r>
            <a:endParaRPr lang="zh-CN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5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内容提要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zh-CN" altLang="en-US" dirty="0"/>
              <a:t>图符和实例</a:t>
            </a: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层级模型</a:t>
            </a: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机器人手臂的实现</a:t>
            </a:r>
            <a:endParaRPr lang="en-US" altLang="zh-CN" dirty="0"/>
          </a:p>
          <a:p>
            <a:pPr>
              <a:buClr>
                <a:srgbClr val="94003F"/>
              </a:buClr>
            </a:pP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机器人的实现</a:t>
            </a: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动画</a:t>
            </a:r>
            <a:endParaRPr lang="en-US" altLang="zh-CN" dirty="0"/>
          </a:p>
          <a:p>
            <a:pPr>
              <a:buClr>
                <a:srgbClr val="94003F"/>
              </a:buClr>
            </a:pP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511692" y="3273223"/>
            <a:ext cx="7722704" cy="15114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1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47165" y="336410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图符和实例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80" y="19139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1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40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计算机图形学中的模型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0000" indent="-360000">
              <a:buClr>
                <a:srgbClr val="94003F"/>
              </a:buClr>
            </a:pPr>
            <a:r>
              <a:rPr lang="zh-CN" altLang="en-US" sz="2400" dirty="0"/>
              <a:t>模型是世界的抽象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这里的世界既可以是真实的，也可以是虚拟的</a:t>
            </a:r>
          </a:p>
          <a:p>
            <a:pPr>
              <a:buClr>
                <a:srgbClr val="94003F"/>
              </a:buClr>
            </a:pPr>
            <a:endParaRPr lang="en-US" altLang="zh-CN" sz="1600" dirty="0"/>
          </a:p>
          <a:p>
            <a:pPr>
              <a:buClr>
                <a:srgbClr val="94003F"/>
              </a:buClr>
            </a:pPr>
            <a:r>
              <a:rPr lang="zh-CN" altLang="en-US" sz="2400" dirty="0">
                <a:latin typeface="Cambria Math" charset="0"/>
                <a:ea typeface="Microsoft YaHei" charset="-122"/>
                <a:cs typeface="Microsoft YaHei" charset="-122"/>
              </a:rPr>
              <a:t>用</a:t>
            </a:r>
            <a:r>
              <a:rPr lang="zh-CN" altLang="en-US" sz="2400" dirty="0">
                <a:solidFill>
                  <a:srgbClr val="0000FF"/>
                </a:solidFill>
                <a:latin typeface="Cambria Math" charset="0"/>
                <a:ea typeface="Microsoft YaHei" charset="-122"/>
                <a:cs typeface="Microsoft YaHei" charset="-122"/>
              </a:rPr>
              <a:t>抽象数据类型</a:t>
            </a:r>
            <a:r>
              <a:rPr lang="zh-CN" altLang="en-US" sz="2400" dirty="0"/>
              <a:t>表示对象之间的结构关系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zh-CN" altLang="en-US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在计算机图形学中的建模主要包括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几何对象：物体的几何表示等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材质模型：反射系数等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光源模型：光源颜色、光源的几何属性等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虚拟照相机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64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模型的表示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在计算机科学领域，当建立一个数学模型时，需要仔细确定采用哪种数学表示</a:t>
            </a:r>
          </a:p>
          <a:p>
            <a:pPr lvl="1">
              <a:buClr>
                <a:srgbClr val="94003F"/>
              </a:buClr>
              <a:buSzPct val="70000"/>
            </a:pPr>
            <a:r>
              <a:rPr lang="zh-CN" altLang="en-US" sz="1800" dirty="0"/>
              <a:t>根据所需要模拟的现象进行选择</a:t>
            </a:r>
          </a:p>
          <a:p>
            <a:pPr lvl="1">
              <a:buClr>
                <a:srgbClr val="94003F"/>
              </a:buClr>
              <a:buSzPct val="70000"/>
            </a:pPr>
            <a:r>
              <a:rPr lang="zh-CN" altLang="en-US" sz="1800" dirty="0"/>
              <a:t>例：常微分方程适用于模拟弹簧质子系统的行为；而偏微分方程则适用于模拟流体的行为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在计算机图形学领域，在建立一个模型时，需要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选择模型使用的图元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表示这些图元之间的关系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>
              <a:buClr>
                <a:srgbClr val="94003F"/>
              </a:buClr>
            </a:pPr>
            <a:r>
              <a:rPr lang="zh-CN" altLang="en-US" sz="2600" dirty="0"/>
              <a:t>如何定义并表示一个复杂的几何模型？</a:t>
            </a:r>
            <a:endParaRPr lang="en-US" altLang="zh-CN" sz="2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65288" y="1494942"/>
            <a:ext cx="7886700" cy="435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2060"/>
              </a:buClr>
              <a:buSzPct val="70000"/>
              <a:buFont typeface="Wingdings" panose="05000000000000000000" pitchFamily="2" charset="2"/>
              <a:buChar char="u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04b" panose="00000400000000000000" pitchFamily="2" charset="0"/>
              <a:buChar char="-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Clr>
                <a:srgbClr val="94003F"/>
              </a:buClr>
              <a:buSzPct val="70000"/>
              <a:buNone/>
            </a:pPr>
            <a:endParaRPr lang="zh-CN" altLang="en-US" sz="2400" dirty="0"/>
          </a:p>
        </p:txBody>
      </p:sp>
      <p:pic>
        <p:nvPicPr>
          <p:cNvPr id="7" name="图片 5" descr="Green Question Mark Clip Art | Clipart Panda - Free Clipart Image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/>
          <a:stretch/>
        </p:blipFill>
        <p:spPr>
          <a:xfrm>
            <a:off x="6824944" y="4412512"/>
            <a:ext cx="1216877" cy="125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71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Ch03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变换的作用（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生成多个相同或者近似几何对象</a:t>
            </a:r>
            <a:endParaRPr lang="en-US" altLang="zh-CN" sz="2400" dirty="0"/>
          </a:p>
          <a:p>
            <a:pPr lvl="1"/>
            <a:r>
              <a:rPr lang="zh-CN" altLang="en-US" sz="1800" dirty="0"/>
              <a:t>雪花的构造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628650" y="2381788"/>
            <a:ext cx="7991444" cy="3442991"/>
            <a:chOff x="254" y="1168"/>
            <a:chExt cx="5176" cy="2230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/>
          </p:nvGraphicFramePr>
          <p:xfrm>
            <a:off x="254" y="1168"/>
            <a:ext cx="5176" cy="2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3" name="Image" r:id="rId3" imgW="14146032" imgH="5777778" progId="Photoshop.Image.7">
                    <p:embed/>
                  </p:oleObj>
                </mc:Choice>
                <mc:Fallback>
                  <p:oleObj name="Image" r:id="rId3" imgW="14146032" imgH="5777778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" y="1168"/>
                          <a:ext cx="5176" cy="2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1987" y="1248"/>
              <a:ext cx="1027" cy="4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1pPr>
              <a:lvl2pPr marL="742950" indent="-285750" eaLnBrk="0" hangingPunct="0"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2pPr>
              <a:lvl3pPr marL="1143000" indent="-228600" eaLnBrk="0" hangingPunct="0"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3pPr>
              <a:lvl4pPr marL="1600200" indent="-228600" eaLnBrk="0" hangingPunct="0"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4pPr>
              <a:lvl5pPr marL="2057400" indent="-228600" eaLnBrk="0" hangingPunct="0"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rgbClr val="3333FF"/>
                  </a:solidFill>
                  <a:latin typeface="Trebuchet MS" charset="0"/>
                  <a:ea typeface="굴림" charset="-127"/>
                </a:defRPr>
              </a:lvl9pPr>
            </a:lstStyle>
            <a:p>
              <a:pPr eaLnBrk="1" hangingPunct="1"/>
              <a:r>
                <a:rPr lang="zh-CN" altLang="en-US" sz="1800">
                  <a:solidFill>
                    <a:schemeClr val="tx1"/>
                  </a:solidFill>
                  <a:latin typeface="Arial" charset="0"/>
                  <a:ea typeface="楷体_GB2312" charset="0"/>
                </a:rPr>
                <a:t>应用</a:t>
              </a:r>
              <a:r>
                <a:rPr lang="en-US" altLang="zh-CN" sz="1800">
                  <a:solidFill>
                    <a:schemeClr val="tx1"/>
                  </a:solidFill>
                  <a:latin typeface="Arial" charset="0"/>
                  <a:ea typeface="楷体_GB2312" charset="0"/>
                </a:rPr>
                <a:t>12</a:t>
              </a:r>
              <a:r>
                <a:rPr lang="zh-CN" altLang="en-US" sz="1800">
                  <a:solidFill>
                    <a:schemeClr val="tx1"/>
                  </a:solidFill>
                  <a:latin typeface="Arial" charset="0"/>
                  <a:ea typeface="楷体_GB2312" charset="0"/>
                </a:rPr>
                <a:t>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46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Ch03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变换的作用（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生成多个相同或者近似几何对象</a:t>
            </a:r>
            <a:endParaRPr lang="en-US" altLang="zh-CN" sz="2400" dirty="0"/>
          </a:p>
          <a:p>
            <a:pPr lvl="1"/>
            <a:r>
              <a:rPr lang="zh-CN" altLang="en-US" sz="1800" dirty="0"/>
              <a:t>二维场景组合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4" y="2230734"/>
            <a:ext cx="7927247" cy="300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93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Ch03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变换的作用（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生成多个相同或者近似几何对象</a:t>
            </a:r>
            <a:endParaRPr lang="en-US" altLang="zh-CN" sz="2400" dirty="0"/>
          </a:p>
          <a:p>
            <a:pPr lvl="1"/>
            <a:r>
              <a:rPr lang="zh-CN" altLang="en-US" sz="1800" dirty="0"/>
              <a:t>三维场景组合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961897" y="2406116"/>
          <a:ext cx="4723716" cy="3778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Image" r:id="rId3" imgW="11530159" imgH="8749206" progId="Photoshop.Image.7">
                  <p:embed/>
                </p:oleObj>
              </mc:Choice>
              <mc:Fallback>
                <p:oleObj name="Image" r:id="rId3" imgW="11530159" imgH="8749206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1897" y="2406116"/>
                        <a:ext cx="4723716" cy="37789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0780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17604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大多数图形</a:t>
            </a:r>
            <a:r>
              <a:rPr lang="en-US" altLang="zh-CN" sz="2400" dirty="0"/>
              <a:t>API</a:t>
            </a:r>
            <a:r>
              <a:rPr lang="zh-CN" altLang="en-US" sz="2400" dirty="0"/>
              <a:t>对图元采取</a:t>
            </a:r>
            <a:r>
              <a:rPr lang="zh-CN" altLang="en-US" sz="2400" dirty="0">
                <a:solidFill>
                  <a:srgbClr val="0000FF"/>
                </a:solidFill>
              </a:rPr>
              <a:t>最小完备</a:t>
            </a:r>
            <a:r>
              <a:rPr lang="zh-CN" altLang="en-US" sz="2400" dirty="0"/>
              <a:t>的观点：</a:t>
            </a:r>
            <a:endParaRPr lang="en-US" altLang="zh-CN" sz="2400" dirty="0"/>
          </a:p>
          <a:p>
            <a:pPr lvl="1"/>
            <a:r>
              <a:rPr lang="zh-CN" altLang="en-US" sz="1800" dirty="0"/>
              <a:t>他们只包含少数的基本图元</a:t>
            </a:r>
            <a:endParaRPr lang="en-US" altLang="zh-CN" sz="1800" dirty="0"/>
          </a:p>
          <a:p>
            <a:pPr lvl="1"/>
            <a:r>
              <a:rPr lang="zh-CN" altLang="en-US" sz="1800" dirty="0"/>
              <a:t>而让用户通过这些基本的图元来构建更复杂的对象</a:t>
            </a:r>
            <a:endParaRPr lang="en-US" altLang="zh-CN" sz="1800" dirty="0"/>
          </a:p>
          <a:p>
            <a:pPr lvl="1"/>
            <a:endParaRPr lang="en-US" sz="1800" dirty="0"/>
          </a:p>
          <a:p>
            <a:r>
              <a:rPr lang="zh-CN" altLang="en-US" sz="2600" dirty="0"/>
              <a:t>这些基本图元通常被视为一些</a:t>
            </a:r>
            <a:r>
              <a:rPr lang="zh-CN" altLang="en-US" sz="2600" dirty="0">
                <a:solidFill>
                  <a:srgbClr val="0000FF"/>
                </a:solidFill>
              </a:rPr>
              <a:t>图符</a:t>
            </a:r>
            <a:r>
              <a:rPr lang="zh-CN" altLang="en-US" sz="2600" dirty="0"/>
              <a:t>（</a:t>
            </a:r>
            <a:r>
              <a:rPr lang="en-US" altLang="zh-CN" sz="2600" dirty="0"/>
              <a:t>symbol</a:t>
            </a:r>
            <a:r>
              <a:rPr lang="zh-CN" altLang="en-US" sz="2600" dirty="0"/>
              <a:t>），所要建模的世界可以看成由这些离散的图符组成</a:t>
            </a:r>
            <a:endParaRPr lang="en-US" altLang="zh-CN" sz="2600" dirty="0"/>
          </a:p>
          <a:p>
            <a:endParaRPr lang="en-US" sz="2600" dirty="0"/>
          </a:p>
          <a:p>
            <a:r>
              <a:rPr lang="zh-CN" altLang="en-US" sz="2600" dirty="0"/>
              <a:t>通常根据自身的几何特征表示为合适的大小和方位：</a:t>
            </a:r>
            <a:endParaRPr lang="en-US" altLang="zh-CN" sz="2600" dirty="0"/>
          </a:p>
          <a:p>
            <a:pPr lvl="1"/>
            <a:r>
              <a:rPr lang="zh-CN" altLang="en-US" sz="1800" dirty="0"/>
              <a:t>圆柱体：</a:t>
            </a:r>
            <a:endParaRPr lang="en-US" altLang="zh-CN" sz="1800" dirty="0"/>
          </a:p>
          <a:p>
            <a:pPr lvl="2"/>
            <a:r>
              <a:rPr lang="zh-CN" altLang="en-US" sz="1800" dirty="0"/>
              <a:t>中心轴与坐标系的某个主轴平行</a:t>
            </a:r>
            <a:endParaRPr lang="en-US" altLang="zh-CN" sz="1800" dirty="0"/>
          </a:p>
          <a:p>
            <a:pPr lvl="2"/>
            <a:r>
              <a:rPr lang="zh-CN" altLang="en-US" sz="1800" dirty="0"/>
              <a:t>高度为</a:t>
            </a:r>
            <a:r>
              <a:rPr lang="en-US" altLang="zh-CN" sz="1800" dirty="0"/>
              <a:t>1</a:t>
            </a:r>
            <a:r>
              <a:rPr lang="zh-CN" altLang="en-US" sz="1800" dirty="0"/>
              <a:t>个单位</a:t>
            </a:r>
            <a:endParaRPr lang="en-US" altLang="zh-CN" sz="1800" dirty="0"/>
          </a:p>
          <a:p>
            <a:pPr lvl="2"/>
            <a:r>
              <a:rPr lang="zh-CN" altLang="en-US" sz="1800" dirty="0"/>
              <a:t>半径为</a:t>
            </a:r>
            <a:r>
              <a:rPr lang="en-US" altLang="zh-CN" sz="1800" dirty="0"/>
              <a:t>1</a:t>
            </a:r>
            <a:r>
              <a:rPr lang="zh-CN" altLang="en-US" sz="1800" dirty="0"/>
              <a:t>个单位</a:t>
            </a:r>
            <a:endParaRPr lang="en-US" altLang="zh-CN" sz="1800" dirty="0"/>
          </a:p>
          <a:p>
            <a:pPr lvl="2"/>
            <a:r>
              <a:rPr lang="zh-CN" altLang="en-US" sz="1800" dirty="0"/>
              <a:t>底面圆心与坐标系的原点重合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00" y="4510300"/>
            <a:ext cx="2091661" cy="22501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40804" y="495477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rgbClr val="0000FF"/>
                </a:solidFill>
              </a:rPr>
              <a:t>建模标架</a:t>
            </a:r>
            <a:endParaRPr lang="en-US" altLang="zh-CN" sz="1600" dirty="0">
              <a:solidFill>
                <a:srgbClr val="0000FF"/>
              </a:solidFill>
            </a:endParaRPr>
          </a:p>
          <a:p>
            <a:pPr algn="ctr"/>
            <a:r>
              <a:rPr lang="zh-CN" altLang="en-US" sz="1600" dirty="0">
                <a:solidFill>
                  <a:srgbClr val="0000FF"/>
                </a:solidFill>
              </a:rPr>
              <a:t>（对象标架）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5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70079" y="1263466"/>
            <a:ext cx="7484741" cy="51398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笔试，闭卷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致理楼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L1-407</a:t>
            </a:r>
          </a:p>
          <a:p>
            <a:pPr algn="ctr"/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日星期六 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10:00-11:30</a:t>
            </a:r>
          </a:p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（携带校园卡提前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分钟到场）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期末测试</a:t>
            </a:r>
            <a:br>
              <a:rPr lang="en-US" altLang="zh-C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97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实例变换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5381681"/>
          </a:xfrm>
        </p:spPr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在</a:t>
            </a:r>
            <a:r>
              <a:rPr lang="en-US" altLang="zh-CN" sz="2400" dirty="0"/>
              <a:t>OpenGL</a:t>
            </a:r>
            <a:r>
              <a:rPr lang="zh-CN" altLang="en-US" sz="2400" dirty="0"/>
              <a:t>应用程序中，必须通过几何变换把图符从</a:t>
            </a:r>
            <a:r>
              <a:rPr lang="zh-CN" altLang="en-US" sz="2400" dirty="0">
                <a:solidFill>
                  <a:srgbClr val="0000FF"/>
                </a:solidFill>
              </a:rPr>
              <a:t>建模标架</a:t>
            </a:r>
            <a:r>
              <a:rPr lang="zh-CN" altLang="en-US" sz="2400" dirty="0"/>
              <a:t>变换到</a:t>
            </a:r>
            <a:r>
              <a:rPr lang="zh-CN" altLang="en-US" sz="2400" dirty="0">
                <a:solidFill>
                  <a:srgbClr val="0000FF"/>
                </a:solidFill>
              </a:rPr>
              <a:t>世界标架</a:t>
            </a:r>
            <a:r>
              <a:rPr lang="zh-CN" altLang="en-US" sz="2400" dirty="0"/>
              <a:t>，得到一个</a:t>
            </a:r>
            <a:r>
              <a:rPr lang="zh-CN" altLang="en-US" sz="2400" dirty="0">
                <a:solidFill>
                  <a:srgbClr val="0000FF"/>
                </a:solidFill>
              </a:rPr>
              <a:t>实例</a:t>
            </a:r>
            <a:r>
              <a:rPr lang="zh-CN" altLang="en-US" sz="2400" dirty="0"/>
              <a:t>（</a:t>
            </a:r>
            <a:r>
              <a:rPr lang="en-US" altLang="zh-CN" sz="2400" dirty="0"/>
              <a:t>instance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实例变化把每个图符实例按照所需的</a:t>
            </a:r>
            <a:r>
              <a:rPr lang="zh-CN" altLang="en-US" sz="2400" dirty="0">
                <a:solidFill>
                  <a:srgbClr val="0000FF"/>
                </a:solidFill>
              </a:rPr>
              <a:t>大小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0000FF"/>
                </a:solidFill>
              </a:rPr>
              <a:t>方向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0000FF"/>
                </a:solidFill>
              </a:rPr>
              <a:t>位置</a:t>
            </a:r>
            <a:r>
              <a:rPr lang="zh-CN" altLang="en-US" sz="2400" dirty="0"/>
              <a:t>放入到场景中：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endParaRPr lang="en-US" altLang="zh-CN" sz="2400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4" name="灯片编号占位符 2"/>
          <p:cNvSpPr txBox="1">
            <a:spLocks/>
          </p:cNvSpPr>
          <p:nvPr/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B792F4E-54C0-4D36-B331-9C6FCFE9A340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65288" y="1494942"/>
            <a:ext cx="7886700" cy="435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2060"/>
              </a:buClr>
              <a:buSzPct val="70000"/>
              <a:buFont typeface="Wingdings" panose="05000000000000000000" pitchFamily="2" charset="2"/>
              <a:buChar char="u"/>
              <a:defRPr sz="2800" b="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04b" panose="00000400000000000000" pitchFamily="2" charset="0"/>
              <a:buChar char="-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4003F"/>
              </a:buClr>
            </a:pPr>
            <a:endParaRPr lang="zh-CN" altLang="en-US" sz="1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717905"/>
            <a:ext cx="7673111" cy="2886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809216" y="3393932"/>
                <a:ext cx="13988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charset="0"/>
                        </a:rPr>
                        <m:t>𝑴</m:t>
                      </m:r>
                      <m:r>
                        <a:rPr lang="en-US" altLang="zh-CN" sz="2400" b="1" i="1" smtClean="0">
                          <a:latin typeface="Cambria Math" charset="0"/>
                        </a:rPr>
                        <m:t>= </m:t>
                      </m:r>
                      <m:r>
                        <a:rPr lang="en-US" altLang="zh-CN" sz="2400" b="1" i="1" smtClean="0">
                          <a:latin typeface="Cambria Math" charset="0"/>
                        </a:rPr>
                        <m:t>𝑻𝑹𝑺</m:t>
                      </m:r>
                    </m:oMath>
                  </m:oMathPara>
                </a14:m>
                <a:endParaRPr lang="en-US" sz="2400" b="1" i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9216" y="3393932"/>
                <a:ext cx="1398844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4367" t="-143333" r="-4367" b="-1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35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图符</a:t>
            </a:r>
            <a:r>
              <a:rPr lang="en-US" altLang="zh-CN" dirty="0"/>
              <a:t>-</a:t>
            </a:r>
            <a:r>
              <a:rPr lang="zh-CN" altLang="en-US" dirty="0"/>
              <a:t>实例表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4764992"/>
          </a:xfrm>
        </p:spPr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存储模型的方法：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给每个图符赋一个唯一的数值编号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对于每一个实例，存储实例变换的参数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 lvl="1">
              <a:buClr>
                <a:srgbClr val="94003F"/>
              </a:buClr>
            </a:pP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但是，</a:t>
            </a:r>
            <a:r>
              <a:rPr lang="zh-CN" altLang="en-US" sz="2400" dirty="0">
                <a:solidFill>
                  <a:srgbClr val="0000FF"/>
                </a:solidFill>
              </a:rPr>
              <a:t>这种存储方式并没有反映对象之间的关系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49" y="2443883"/>
            <a:ext cx="4179352" cy="292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16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77998" y="33641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层级模型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80" y="19139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2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0461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汽车动画模型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考虑汽车的模型部件</a:t>
            </a:r>
            <a:endParaRPr lang="en-US" altLang="zh-CN" sz="2400" dirty="0"/>
          </a:p>
          <a:p>
            <a:pPr lvl="1">
              <a:buClr>
                <a:srgbClr val="94003F"/>
              </a:buClr>
              <a:buSzPct val="70000"/>
            </a:pPr>
            <a:r>
              <a:rPr lang="zh-CN" altLang="en-US" sz="1800" dirty="0"/>
              <a:t>车身</a:t>
            </a:r>
            <a:r>
              <a:rPr lang="en-US" altLang="zh-CN" sz="1800" dirty="0"/>
              <a:t>+</a:t>
            </a:r>
            <a:r>
              <a:rPr lang="zh-CN" altLang="en-US" sz="1800" dirty="0"/>
              <a:t>四个一样的车轮</a:t>
            </a:r>
          </a:p>
          <a:p>
            <a:pPr lvl="1">
              <a:buClr>
                <a:srgbClr val="94003F"/>
              </a:buClr>
              <a:buSzPct val="70000"/>
            </a:pPr>
            <a:r>
              <a:rPr lang="zh-CN" altLang="en-US" sz="1800" dirty="0"/>
              <a:t>两个图符，五个实例</a:t>
            </a:r>
            <a:endParaRPr lang="en-US" altLang="zh-CN" sz="1600" dirty="0"/>
          </a:p>
          <a:p>
            <a:pPr lvl="1">
              <a:buClr>
                <a:srgbClr val="94003F"/>
              </a:buClr>
              <a:buSzPct val="70000"/>
            </a:pPr>
            <a:endParaRPr lang="en-US" altLang="zh-CN" sz="1600" dirty="0"/>
          </a:p>
          <a:p>
            <a:pPr lvl="1">
              <a:buClr>
                <a:srgbClr val="94003F"/>
              </a:buClr>
              <a:buSzPct val="70000"/>
            </a:pPr>
            <a:endParaRPr lang="en-US" altLang="zh-CN" sz="1600" dirty="0"/>
          </a:p>
          <a:p>
            <a:pPr lvl="1">
              <a:buClr>
                <a:srgbClr val="94003F"/>
              </a:buClr>
              <a:buSzPct val="70000"/>
            </a:pPr>
            <a:endParaRPr lang="en-US" altLang="zh-CN" sz="16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如何生成汽车动画？</a:t>
            </a:r>
            <a:endParaRPr lang="en-US" altLang="zh-CN" sz="2400" dirty="0"/>
          </a:p>
          <a:p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482" y="1723488"/>
            <a:ext cx="4915463" cy="18793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5" y="4659571"/>
            <a:ext cx="3332475" cy="1326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419" y="4659570"/>
            <a:ext cx="3332475" cy="1326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11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线性程序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5434844"/>
          </a:xfrm>
        </p:spPr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伪代码：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问题：无法描述汽车各个部件之间的关系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不能把车身的运动和轮子的运动分隔开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dirty="0">
                <a:solidFill>
                  <a:srgbClr val="0000FF"/>
                </a:solidFill>
              </a:rPr>
              <a:t>联动关系</a:t>
            </a:r>
            <a:r>
              <a:rPr lang="zh-CN" altLang="en-US" sz="1800" dirty="0"/>
              <a:t>：轮子跟着车身一起动</a:t>
            </a:r>
            <a:endParaRPr lang="en-US" altLang="zh-CN" sz="1800" dirty="0"/>
          </a:p>
          <a:p>
            <a:pPr>
              <a:buClr>
                <a:srgbClr val="94003F"/>
              </a:buClr>
            </a:pPr>
            <a:endParaRPr lang="en-US" sz="2400" dirty="0"/>
          </a:p>
          <a:p>
            <a:pPr>
              <a:buClr>
                <a:srgbClr val="94003F"/>
              </a:buClr>
            </a:pPr>
            <a:endParaRPr lang="en-US" sz="2400" dirty="0"/>
          </a:p>
          <a:p>
            <a:pPr>
              <a:buClr>
                <a:srgbClr val="94003F"/>
              </a:buClr>
            </a:pPr>
            <a:endParaRPr lang="en-US" sz="2400" dirty="0"/>
          </a:p>
          <a:p>
            <a:pPr>
              <a:buClr>
                <a:srgbClr val="94003F"/>
              </a:buClr>
            </a:pPr>
            <a:endParaRPr lang="en-US" sz="2400" dirty="0"/>
          </a:p>
          <a:p>
            <a:pPr>
              <a:buClr>
                <a:srgbClr val="94003F"/>
              </a:buClr>
            </a:pPr>
            <a:endParaRPr 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矩形 6"/>
          <p:cNvSpPr/>
          <p:nvPr/>
        </p:nvSpPr>
        <p:spPr>
          <a:xfrm>
            <a:off x="1957909" y="1804730"/>
            <a:ext cx="5228181" cy="3416320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dirty="0"/>
              <a:t>{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dirty="0">
                <a:solidFill>
                  <a:srgbClr val="0000FF"/>
                </a:solidFill>
              </a:rPr>
              <a:t>float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/>
              <a:t>s;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r>
              <a:rPr lang="zh-CN" altLang="en-US" dirty="0">
                <a:solidFill>
                  <a:schemeClr val="accent6"/>
                </a:solidFill>
              </a:rPr>
              <a:t>* 速度*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dirty="0">
                <a:solidFill>
                  <a:srgbClr val="0000FF"/>
                </a:solidFill>
              </a:rPr>
              <a:t>float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/>
              <a:t>d[3];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r>
              <a:rPr lang="zh-CN" altLang="en-US" dirty="0">
                <a:solidFill>
                  <a:schemeClr val="accent6"/>
                </a:solidFill>
              </a:rPr>
              <a:t>* 方向*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dirty="0">
                <a:solidFill>
                  <a:srgbClr val="0000FF"/>
                </a:solidFill>
              </a:rPr>
              <a:t>float</a:t>
            </a:r>
            <a:r>
              <a:rPr lang="zh-CN" altLang="en-US" dirty="0">
                <a:solidFill>
                  <a:srgbClr val="0000FF"/>
                </a:solidFill>
              </a:rPr>
              <a:t> </a:t>
            </a:r>
            <a:r>
              <a:rPr lang="en-US" altLang="zh-CN" dirty="0"/>
              <a:t>t;</a:t>
            </a:r>
            <a:r>
              <a:rPr lang="zh-CN" altLang="en-US" dirty="0"/>
              <a:t>  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r>
              <a:rPr lang="zh-CN" altLang="en-US" dirty="0">
                <a:solidFill>
                  <a:schemeClr val="accent6"/>
                </a:solidFill>
              </a:rPr>
              <a:t>* 时间*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</a:p>
          <a:p>
            <a:pPr>
              <a:buClr>
                <a:srgbClr val="94003F"/>
              </a:buClr>
            </a:pP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>
                <a:solidFill>
                  <a:schemeClr val="accent6"/>
                </a:solidFill>
              </a:rPr>
              <a:t>     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r>
              <a:rPr lang="zh-CN" altLang="en-US" dirty="0">
                <a:solidFill>
                  <a:schemeClr val="accent6"/>
                </a:solidFill>
              </a:rPr>
              <a:t>* 确定汽车在时刻</a:t>
            </a:r>
            <a:r>
              <a:rPr lang="en-US" altLang="zh-CN" dirty="0">
                <a:solidFill>
                  <a:schemeClr val="accent6"/>
                </a:solidFill>
              </a:rPr>
              <a:t>t</a:t>
            </a:r>
            <a:r>
              <a:rPr lang="zh-CN" altLang="en-US" dirty="0">
                <a:solidFill>
                  <a:schemeClr val="accent6"/>
                </a:solidFill>
              </a:rPr>
              <a:t>的位置和方向*</a:t>
            </a:r>
            <a:r>
              <a:rPr lang="en-US" altLang="zh-CN" dirty="0">
                <a:solidFill>
                  <a:schemeClr val="accent6"/>
                </a:solidFill>
              </a:rPr>
              <a:t>/</a:t>
            </a:r>
            <a:endParaRPr lang="en-US" altLang="zh-CN" dirty="0"/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b="1" dirty="0" err="1"/>
              <a:t>draw_right_front_wheel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d);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b="1" dirty="0" err="1"/>
              <a:t>draw_left_front_wheel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d);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b="1" dirty="0" err="1"/>
              <a:t>draw_right_back_wheel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d);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b="1" dirty="0" err="1"/>
              <a:t>draw_left_back_wheel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d);</a:t>
            </a:r>
          </a:p>
          <a:p>
            <a:pPr>
              <a:buClr>
                <a:srgbClr val="94003F"/>
              </a:buClr>
            </a:pPr>
            <a:r>
              <a:rPr lang="zh-CN" altLang="en-US" dirty="0"/>
              <a:t>      </a:t>
            </a:r>
            <a:r>
              <a:rPr lang="en-US" altLang="zh-CN" b="1" dirty="0" err="1"/>
              <a:t>draw_chassis</a:t>
            </a:r>
            <a:r>
              <a:rPr lang="en-US" altLang="zh-CN" dirty="0"/>
              <a:t>(t,</a:t>
            </a:r>
            <a:r>
              <a:rPr lang="zh-CN" altLang="en-US" dirty="0"/>
              <a:t> </a:t>
            </a:r>
            <a:r>
              <a:rPr lang="en-US" altLang="zh-CN" dirty="0"/>
              <a:t>s,</a:t>
            </a:r>
            <a:r>
              <a:rPr lang="zh-CN" altLang="en-US" dirty="0"/>
              <a:t> </a:t>
            </a:r>
            <a:r>
              <a:rPr lang="en-US" altLang="zh-CN" dirty="0"/>
              <a:t>d);</a:t>
            </a:r>
          </a:p>
          <a:p>
            <a:pPr>
              <a:buClr>
                <a:srgbClr val="94003F"/>
              </a:buClr>
            </a:pPr>
            <a:r>
              <a:rPr lang="en-US" altLang="zh-CN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19653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汽车的层级模型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树状结构：</a:t>
            </a:r>
            <a:endParaRPr lang="en-US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359" y="1812470"/>
            <a:ext cx="7673030" cy="37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84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在数学上，一个图（</a:t>
            </a:r>
            <a:r>
              <a:rPr lang="en-US" altLang="zh-CN" sz="2400" dirty="0"/>
              <a:t>graph</a:t>
            </a:r>
            <a:r>
              <a:rPr lang="zh-CN" altLang="en-US" sz="2400" dirty="0"/>
              <a:t>）由一些节点（</a:t>
            </a:r>
            <a:r>
              <a:rPr lang="en-US" altLang="zh-CN" sz="2400" dirty="0"/>
              <a:t>node</a:t>
            </a:r>
            <a:r>
              <a:rPr lang="zh-CN" altLang="en-US" sz="2400" dirty="0"/>
              <a:t>）和一些边（</a:t>
            </a:r>
            <a:r>
              <a:rPr lang="en-US" altLang="zh-CN" sz="2400" dirty="0"/>
              <a:t>edge</a:t>
            </a:r>
            <a:r>
              <a:rPr lang="zh-CN" altLang="en-US" sz="2400" dirty="0"/>
              <a:t>）组成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一条边连接两个节点 ，可以具有方向性                                  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>
                <a:solidFill>
                  <a:srgbClr val="0000FF"/>
                </a:solidFill>
              </a:rPr>
              <a:t>有向图（</a:t>
            </a:r>
            <a:r>
              <a:rPr lang="en-US" altLang="zh-CN" sz="1800" dirty="0">
                <a:solidFill>
                  <a:srgbClr val="0000FF"/>
                </a:solidFill>
              </a:rPr>
              <a:t>directed graph</a:t>
            </a:r>
            <a:r>
              <a:rPr lang="zh-CN" altLang="en-US" sz="1800" dirty="0">
                <a:solidFill>
                  <a:srgbClr val="0000FF"/>
                </a:solidFill>
              </a:rPr>
              <a:t>）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无向图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环路（</a:t>
            </a:r>
            <a:r>
              <a:rPr lang="en-US" altLang="zh-CN" sz="2400" dirty="0"/>
              <a:t>cycle</a:t>
            </a:r>
            <a:r>
              <a:rPr lang="zh-CN" altLang="en-US" sz="2400" dirty="0"/>
              <a:t>）</a:t>
            </a:r>
            <a:r>
              <a:rPr lang="en-US" altLang="zh-CN" sz="2400" dirty="0"/>
              <a:t>: </a:t>
            </a:r>
            <a:r>
              <a:rPr lang="zh-CN" altLang="en-US" sz="2400" dirty="0"/>
              <a:t>一个循环的有向路径</a:t>
            </a:r>
            <a:endParaRPr lang="zh-CN" altLang="en-US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87" y="4661107"/>
            <a:ext cx="4265900" cy="21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429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树是一种特殊的图结构：没有环路的图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每个节点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都有一个父节点（除了根节点）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可以有多个子节点</a:t>
            </a:r>
          </a:p>
          <a:p>
            <a:pPr>
              <a:buClr>
                <a:srgbClr val="94003F"/>
              </a:buClr>
            </a:pPr>
            <a:r>
              <a:rPr lang="zh-CN" altLang="en-US" sz="2400" dirty="0"/>
              <a:t>叶子节点：没有子节点的节点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687" y="3492500"/>
            <a:ext cx="4854614" cy="291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97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有向无环图（</a:t>
            </a:r>
            <a:r>
              <a:rPr lang="en-US" altLang="zh-CN" dirty="0"/>
              <a:t>DAG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汽车的轮子都是相同的，只是他们的位置和方向不同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他们是相同图符的不同实例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可表示成有向无环图（</a:t>
            </a:r>
            <a:r>
              <a:rPr lang="en-US" altLang="zh-CN" sz="2400" dirty="0"/>
              <a:t>directed acyclic graph, DAG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与树结构的处理没有很大的不同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216" y="3204442"/>
            <a:ext cx="2263605" cy="3483438"/>
          </a:xfrm>
          <a:prstGeom prst="rect">
            <a:avLst/>
          </a:prstGeom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3740009"/>
            <a:ext cx="4816709" cy="234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739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应用树结构建模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>
                <a:solidFill>
                  <a:srgbClr val="0000FF"/>
                </a:solidFill>
              </a:rPr>
              <a:t>需要确定把哪种信息放在节点上，哪种信息放在边上</a:t>
            </a:r>
            <a:endParaRPr lang="en-US" altLang="zh-CN" sz="2400" dirty="0">
              <a:solidFill>
                <a:srgbClr val="0000FF"/>
              </a:solidFill>
            </a:endParaRPr>
          </a:p>
          <a:p>
            <a:pPr>
              <a:buClr>
                <a:srgbClr val="94003F"/>
              </a:buClr>
            </a:pPr>
            <a:r>
              <a:rPr lang="zh-CN" altLang="en-US" sz="2400" dirty="0"/>
              <a:t>节点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要绘制的实例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指向子节点的指针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边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可以包含变换矩阵改变的信息（也可以保存在节点处）</a:t>
            </a: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157" y="3777828"/>
            <a:ext cx="5587490" cy="271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7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纹理映射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5" name="Picture 4" descr="hipp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12" y="1306877"/>
            <a:ext cx="8113776" cy="513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182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697767" y="3364107"/>
            <a:ext cx="3991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机器人手臂的实现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80" y="19139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3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2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机器人手臂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整体模型和各个部件：</a:t>
            </a:r>
            <a:endParaRPr 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7" y="2262673"/>
            <a:ext cx="7963785" cy="36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05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关联模型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机器人手臂就是一个</a:t>
            </a:r>
            <a:r>
              <a:rPr lang="zh-CN" altLang="en-US" sz="2400" dirty="0">
                <a:solidFill>
                  <a:srgbClr val="0000FF"/>
                </a:solidFill>
              </a:rPr>
              <a:t>关联模型</a:t>
            </a:r>
            <a:r>
              <a:rPr lang="en-US" altLang="zh-CN" sz="2400" dirty="0">
                <a:solidFill>
                  <a:srgbClr val="0000FF"/>
                </a:solidFill>
              </a:rPr>
              <a:t>(articulated model) </a:t>
            </a:r>
          </a:p>
          <a:p>
            <a:pPr>
              <a:buClr>
                <a:srgbClr val="94003F"/>
              </a:buClr>
            </a:pPr>
            <a:r>
              <a:rPr lang="zh-CN" altLang="en-US" sz="2400" dirty="0"/>
              <a:t>部件之间在关节处连接在一起</a:t>
            </a:r>
          </a:p>
          <a:p>
            <a:pPr>
              <a:buClr>
                <a:srgbClr val="94003F"/>
              </a:buClr>
            </a:pPr>
            <a:r>
              <a:rPr lang="zh-CN" altLang="en-US" sz="2400" dirty="0"/>
              <a:t>可以通过给定</a:t>
            </a:r>
            <a:r>
              <a:rPr lang="zh-CN" altLang="en-US" sz="2400" dirty="0">
                <a:solidFill>
                  <a:srgbClr val="0000FF"/>
                </a:solidFill>
              </a:rPr>
              <a:t>关节角</a:t>
            </a:r>
            <a:r>
              <a:rPr lang="zh-CN" altLang="en-US" sz="2400" dirty="0"/>
              <a:t>指定模型的状态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25" y="3020615"/>
            <a:ext cx="2215101" cy="3568591"/>
          </a:xfrm>
          <a:prstGeom prst="rect">
            <a:avLst/>
          </a:prstGeom>
        </p:spPr>
      </p:pic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547" y="3017748"/>
            <a:ext cx="1687150" cy="347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44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运动自由度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支架独立旋转</a:t>
            </a:r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单个角度确定它的位置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下臂与支架相连</a:t>
            </a:r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它的位置与支架的旋转相关，会随着支架运动</a:t>
            </a:r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必须相对于支架平移，并且绕关节处旋转</a:t>
            </a:r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上臂与下臂相连</a:t>
            </a:r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它的位置与支架和下臂的位置有关，会随着下臂运动</a:t>
            </a:r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相对于下臂平移，并且绕与下臂相连的关节处旋转</a:t>
            </a:r>
            <a:endParaRPr lang="en-US" altLang="zh-CN" sz="1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2" r="49262"/>
          <a:stretch/>
        </p:blipFill>
        <p:spPr>
          <a:xfrm>
            <a:off x="4098471" y="829765"/>
            <a:ext cx="1073888" cy="16946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1" r="24988" b="8993"/>
          <a:stretch/>
        </p:blipFill>
        <p:spPr>
          <a:xfrm>
            <a:off x="5945317" y="2224802"/>
            <a:ext cx="1063256" cy="1542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3" b="8993"/>
          <a:stretch/>
        </p:blipFill>
        <p:spPr>
          <a:xfrm>
            <a:off x="6939273" y="3767090"/>
            <a:ext cx="1094197" cy="1542288"/>
          </a:xfrm>
          <a:prstGeom prst="rect">
            <a:avLst/>
          </a:prstGeom>
        </p:spPr>
      </p:pic>
      <p:pic>
        <p:nvPicPr>
          <p:cNvPr id="11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630" y="754354"/>
            <a:ext cx="1358157" cy="21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93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变换矩阵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支架的旋转：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lvl="1">
                  <a:lnSpc>
                    <a:spcPct val="100000"/>
                  </a:lnSpc>
                  <a:buClr>
                    <a:srgbClr val="94003F"/>
                  </a:buClr>
                </a:pPr>
                <a:r>
                  <a:rPr lang="zh-CN" altLang="en-US" sz="1600" dirty="0"/>
                  <a:t>把</a:t>
                </a:r>
                <a:r>
                  <a:rPr lang="en-US" altLang="zh-CN" sz="1600" dirty="0">
                    <a:solidFill>
                      <a:srgbClr val="0000FF"/>
                    </a:solidFill>
                  </a:rPr>
                  <a:t>M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1600" dirty="0"/>
                  <a:t>应用到支架上</a:t>
                </a:r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下臂相对于支架部分部分平移：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下臂绕关节旋转：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lvl="1">
                  <a:lnSpc>
                    <a:spcPct val="100000"/>
                  </a:lnSpc>
                  <a:buClr>
                    <a:srgbClr val="94003F"/>
                  </a:buClr>
                </a:pPr>
                <a:r>
                  <a:rPr lang="zh-CN" altLang="en-US" sz="1600" dirty="0"/>
                  <a:t>把</a:t>
                </a:r>
                <a:r>
                  <a:rPr lang="en-US" altLang="zh-CN" sz="1600" dirty="0">
                    <a:solidFill>
                      <a:srgbClr val="0000FF"/>
                    </a:solidFill>
                  </a:rPr>
                  <a:t>M=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1600" dirty="0"/>
                  <a:t> 应用到下臂上</a:t>
                </a:r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上臂相对于下臂平移：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上臂绕关节旋转：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lvl="1">
                  <a:lnSpc>
                    <a:spcPct val="100000"/>
                  </a:lnSpc>
                  <a:buClr>
                    <a:srgbClr val="94003F"/>
                  </a:buClr>
                </a:pPr>
                <a:r>
                  <a:rPr lang="zh-CN" altLang="en-US" sz="1600" dirty="0"/>
                  <a:t>把</a:t>
                </a:r>
                <a:r>
                  <a:rPr lang="en-US" altLang="zh-CN" sz="1600" dirty="0">
                    <a:solidFill>
                      <a:srgbClr val="0000FF"/>
                    </a:solidFill>
                  </a:rPr>
                  <a:t>M=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1600" b="0" i="1" smtClean="0">
                            <a:solidFill>
                              <a:srgbClr val="0000FF"/>
                            </a:solidFill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1600" dirty="0"/>
                  <a:t> 应用到上臂上</a:t>
                </a:r>
                <a:endParaRPr lang="en-US" altLang="zh-CN" sz="1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30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2" r="49262"/>
          <a:stretch/>
        </p:blipFill>
        <p:spPr>
          <a:xfrm>
            <a:off x="6154173" y="510565"/>
            <a:ext cx="1073888" cy="16946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1" r="24988" b="8993"/>
          <a:stretch/>
        </p:blipFill>
        <p:spPr>
          <a:xfrm>
            <a:off x="6164805" y="2359246"/>
            <a:ext cx="1063256" cy="154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3" b="8993"/>
          <a:stretch/>
        </p:blipFill>
        <p:spPr>
          <a:xfrm>
            <a:off x="6154173" y="4055527"/>
            <a:ext cx="1094197" cy="154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7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机器人手臂的</a:t>
            </a:r>
            <a:r>
              <a:rPr lang="en-US" altLang="zh-CN" dirty="0"/>
              <a:t>OpenGL</a:t>
            </a:r>
            <a:r>
              <a:rPr lang="zh-CN" altLang="en-US" dirty="0"/>
              <a:t>实现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以增量的方式改变模</a:t>
            </a:r>
            <a:r>
              <a:rPr lang="en-US" altLang="zh-CN" sz="2400" dirty="0"/>
              <a:t>-</a:t>
            </a:r>
            <a:r>
              <a:rPr lang="zh-CN" altLang="en-US" sz="2400" dirty="0"/>
              <a:t>视矩阵以体现运动联动性：</a:t>
            </a:r>
            <a:endParaRPr lang="en-US" altLang="zh-CN" sz="2400" dirty="0"/>
          </a:p>
          <a:p>
            <a:pPr lvl="1"/>
            <a:r>
              <a:rPr lang="zh-CN" altLang="en-US" sz="1600" dirty="0"/>
              <a:t>假设给定了三个关节角：</a:t>
            </a:r>
            <a:r>
              <a:rPr lang="en-US" sz="1600" dirty="0"/>
              <a:t>Theta[Base]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sz="1600" dirty="0"/>
              <a:t>Theta[</a:t>
            </a:r>
            <a:r>
              <a:rPr lang="en-US" sz="1600" dirty="0" err="1"/>
              <a:t>LowerArm</a:t>
            </a:r>
            <a:r>
              <a:rPr lang="en-US" altLang="zh-CN" sz="1600" dirty="0"/>
              <a:t>],</a:t>
            </a:r>
            <a:r>
              <a:rPr lang="zh-CN" altLang="en-US" sz="1600" dirty="0"/>
              <a:t> </a:t>
            </a:r>
            <a:r>
              <a:rPr lang="en-US" sz="1600" dirty="0"/>
              <a:t>Theta[</a:t>
            </a:r>
            <a:r>
              <a:rPr lang="en-US" sz="1600" dirty="0" err="1"/>
              <a:t>UpperArm</a:t>
            </a:r>
            <a:r>
              <a:rPr lang="en-US" sz="1600" dirty="0"/>
              <a:t>]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8" name="矩形 6"/>
          <p:cNvSpPr/>
          <p:nvPr/>
        </p:nvSpPr>
        <p:spPr>
          <a:xfrm>
            <a:off x="1010093" y="2188931"/>
            <a:ext cx="7634177" cy="2862322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dirty="0" err="1"/>
              <a:t>model_view</a:t>
            </a:r>
            <a:r>
              <a:rPr lang="en-US" dirty="0"/>
              <a:t> = </a:t>
            </a:r>
            <a:r>
              <a:rPr lang="en-US" b="1" dirty="0" err="1"/>
              <a:t>RotateY</a:t>
            </a:r>
            <a:r>
              <a:rPr lang="en-US" dirty="0"/>
              <a:t>(Theta[Base] 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支架变换矩阵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b="1" dirty="0"/>
              <a:t>base</a:t>
            </a:r>
            <a:r>
              <a:rPr lang="en-US" dirty="0"/>
              <a:t>();</a:t>
            </a:r>
            <a:r>
              <a:rPr lang="zh-CN" altLang="en-US" dirty="0"/>
              <a:t> 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绘制支架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dirty="0"/>
              <a:t> </a:t>
            </a:r>
          </a:p>
          <a:p>
            <a:r>
              <a:rPr lang="en-US" dirty="0" err="1"/>
              <a:t>model_view</a:t>
            </a:r>
            <a:r>
              <a:rPr lang="en-US" dirty="0"/>
              <a:t> = </a:t>
            </a:r>
            <a:r>
              <a:rPr lang="en-US" dirty="0" err="1"/>
              <a:t>model_view</a:t>
            </a:r>
            <a:r>
              <a:rPr lang="zh-CN" altLang="en-US" dirty="0"/>
              <a:t> * </a:t>
            </a:r>
            <a:r>
              <a:rPr lang="en-US" b="1" dirty="0"/>
              <a:t>Translate</a:t>
            </a:r>
            <a:r>
              <a:rPr lang="en-US" dirty="0"/>
              <a:t>(0.0, BASE_HEIGHT, 0.0) </a:t>
            </a:r>
          </a:p>
          <a:p>
            <a:r>
              <a:rPr lang="en-US" dirty="0"/>
              <a:t>		    </a:t>
            </a:r>
            <a:r>
              <a:rPr lang="zh-CN" altLang="en-US" dirty="0"/>
              <a:t>          * </a:t>
            </a:r>
            <a:r>
              <a:rPr lang="en-US" b="1" dirty="0" err="1"/>
              <a:t>RotateZ</a:t>
            </a:r>
            <a:r>
              <a:rPr lang="en-US" dirty="0"/>
              <a:t>(Theta[</a:t>
            </a:r>
            <a:r>
              <a:rPr lang="en-US" dirty="0" err="1"/>
              <a:t>LowerArm</a:t>
            </a:r>
            <a:r>
              <a:rPr lang="en-US" dirty="0"/>
              <a:t>]);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下臂变换矩阵</a:t>
            </a:r>
            <a:endParaRPr lang="en-US" altLang="zh-CN" dirty="0">
              <a:solidFill>
                <a:schemeClr val="accent6"/>
              </a:solidFill>
            </a:endParaRPr>
          </a:p>
          <a:p>
            <a:r>
              <a:rPr lang="en-US" b="1" dirty="0" err="1"/>
              <a:t>lower_arm</a:t>
            </a:r>
            <a:r>
              <a:rPr lang="en-US" dirty="0"/>
              <a:t>();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绘制下臂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 </a:t>
            </a:r>
          </a:p>
          <a:p>
            <a:r>
              <a:rPr lang="en-US" dirty="0" err="1"/>
              <a:t>model_view</a:t>
            </a:r>
            <a:r>
              <a:rPr lang="en-US" dirty="0"/>
              <a:t> = </a:t>
            </a:r>
            <a:r>
              <a:rPr lang="en-US" dirty="0" err="1"/>
              <a:t>model_view</a:t>
            </a:r>
            <a:r>
              <a:rPr lang="zh-CN" altLang="en-US" dirty="0"/>
              <a:t> * </a:t>
            </a:r>
            <a:r>
              <a:rPr lang="en-US" b="1" dirty="0"/>
              <a:t>Translate</a:t>
            </a:r>
            <a:r>
              <a:rPr lang="en-US" dirty="0"/>
              <a:t>(0.0, LOWER_ARM_HEIGHT, 0.0) </a:t>
            </a:r>
          </a:p>
          <a:p>
            <a:r>
              <a:rPr lang="en-US" dirty="0"/>
              <a:t>		    </a:t>
            </a:r>
            <a:r>
              <a:rPr lang="zh-CN" altLang="en-US" dirty="0"/>
              <a:t>          * </a:t>
            </a:r>
            <a:r>
              <a:rPr lang="en-US" b="1" dirty="0" err="1"/>
              <a:t>RotateZ</a:t>
            </a:r>
            <a:r>
              <a:rPr lang="en-US" dirty="0"/>
              <a:t>(Theta[</a:t>
            </a:r>
            <a:r>
              <a:rPr lang="en-US" dirty="0" err="1"/>
              <a:t>UpperArm</a:t>
            </a:r>
            <a:r>
              <a:rPr lang="en-US" dirty="0"/>
              <a:t>]);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上臂变换矩阵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b="1" dirty="0" err="1"/>
              <a:t>upper_arm</a:t>
            </a:r>
            <a:r>
              <a:rPr lang="en-US" dirty="0"/>
              <a:t>();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绘制上臂</a:t>
            </a:r>
            <a:endParaRPr lang="en-US" altLang="zh-CN" dirty="0">
              <a:solidFill>
                <a:schemeClr val="accent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11"/>
          <a:stretch/>
        </p:blipFill>
        <p:spPr>
          <a:xfrm>
            <a:off x="2283341" y="5237741"/>
            <a:ext cx="4322064" cy="1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85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机器人手臂的</a:t>
            </a:r>
            <a:r>
              <a:rPr lang="en-US" altLang="zh-CN" dirty="0"/>
              <a:t>OpenGL</a:t>
            </a:r>
            <a:r>
              <a:rPr lang="zh-CN" altLang="en-US" dirty="0"/>
              <a:t>实现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绘制每一个部件实例：</a:t>
            </a:r>
            <a:r>
              <a:rPr lang="zh-CN" altLang="en-US" dirty="0">
                <a:solidFill>
                  <a:srgbClr val="0000FF"/>
                </a:solidFill>
              </a:rPr>
              <a:t>图符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zh-CN" altLang="en-US" dirty="0">
                <a:solidFill>
                  <a:srgbClr val="0000FF"/>
                </a:solidFill>
              </a:rPr>
              <a:t>实例变换矩阵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/>
              <a:t>实验补充</a:t>
            </a:r>
            <a:r>
              <a:rPr lang="en-US" altLang="zh-CN" dirty="0"/>
              <a:t>1</a:t>
            </a:r>
            <a:r>
              <a:rPr lang="zh-CN" altLang="en-US" dirty="0"/>
              <a:t>中以</a:t>
            </a:r>
            <a:r>
              <a:rPr lang="zh-CN" altLang="en-US" dirty="0">
                <a:solidFill>
                  <a:srgbClr val="0000FF"/>
                </a:solidFill>
              </a:rPr>
              <a:t>单位正方体</a:t>
            </a:r>
            <a:r>
              <a:rPr lang="zh-CN" altLang="en-US" dirty="0"/>
              <a:t>作为图符：中心在原点，边长为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以上臂为例：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 rotWithShape="1">
          <a:blip r:embed="rId2"/>
          <a:srcRect r="48983"/>
          <a:stretch/>
        </p:blipFill>
        <p:spPr>
          <a:xfrm>
            <a:off x="3279523" y="2139772"/>
            <a:ext cx="1676107" cy="13939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366296" y="2722027"/>
            <a:ext cx="308344" cy="4359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3" t="7975" b="8993"/>
          <a:stretch/>
        </p:blipFill>
        <p:spPr>
          <a:xfrm>
            <a:off x="6242263" y="2086891"/>
            <a:ext cx="1199106" cy="1542049"/>
          </a:xfrm>
          <a:prstGeom prst="rect">
            <a:avLst/>
          </a:prstGeom>
        </p:spPr>
      </p:pic>
      <p:sp>
        <p:nvSpPr>
          <p:cNvPr id="6" name="矩形 6"/>
          <p:cNvSpPr/>
          <p:nvPr/>
        </p:nvSpPr>
        <p:spPr>
          <a:xfrm>
            <a:off x="797442" y="3628940"/>
            <a:ext cx="7878725" cy="3139321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altLang="zh-CN" b="1" dirty="0" err="1"/>
              <a:t>upper_arm</a:t>
            </a:r>
            <a:r>
              <a:rPr lang="en-US" dirty="0"/>
              <a:t>()</a:t>
            </a:r>
          </a:p>
          <a:p>
            <a:r>
              <a:rPr lang="en-US" dirty="0"/>
              <a:t>{</a:t>
            </a:r>
          </a:p>
          <a:p>
            <a:pPr lvl="1"/>
            <a:r>
              <a:rPr lang="en-US" dirty="0"/>
              <a:t> </a:t>
            </a:r>
            <a:r>
              <a:rPr lang="en-US" i="1" dirty="0">
                <a:solidFill>
                  <a:srgbClr val="0000FF"/>
                </a:solidFill>
              </a:rPr>
              <a:t>mat4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/>
              <a:t>instance =  </a:t>
            </a:r>
            <a:r>
              <a:rPr lang="en-US" b="1" dirty="0"/>
              <a:t>Translate</a:t>
            </a:r>
            <a:r>
              <a:rPr lang="en-US" dirty="0"/>
              <a:t>( 0.0, 0.5 * </a:t>
            </a:r>
            <a:r>
              <a:rPr lang="en-US" altLang="zh-CN" dirty="0"/>
              <a:t>UPPER</a:t>
            </a:r>
            <a:r>
              <a:rPr lang="en-US" dirty="0"/>
              <a:t>_</a:t>
            </a:r>
            <a:r>
              <a:rPr lang="en-US" altLang="zh-CN" dirty="0"/>
              <a:t>ARM_</a:t>
            </a:r>
            <a:r>
              <a:rPr lang="en-US" dirty="0"/>
              <a:t>HEIGHT, 0.0 ) </a:t>
            </a:r>
          </a:p>
          <a:p>
            <a:pPr lvl="1"/>
            <a:r>
              <a:rPr lang="zh-CN" altLang="en-US" dirty="0"/>
              <a:t>                            </a:t>
            </a:r>
            <a:r>
              <a:rPr lang="en-US" dirty="0"/>
              <a:t>* </a:t>
            </a:r>
            <a:r>
              <a:rPr lang="en-US" b="1" dirty="0"/>
              <a:t>Scale</a:t>
            </a:r>
            <a:r>
              <a:rPr lang="en-US" dirty="0"/>
              <a:t>(</a:t>
            </a:r>
            <a:r>
              <a:rPr lang="en-US" altLang="zh-CN" dirty="0"/>
              <a:t>UA_</a:t>
            </a:r>
            <a:r>
              <a:rPr lang="en-US" dirty="0"/>
              <a:t>WIDTH,</a:t>
            </a:r>
            <a:r>
              <a:rPr lang="zh-CN" altLang="en-US" dirty="0"/>
              <a:t> </a:t>
            </a:r>
            <a:r>
              <a:rPr lang="en-US" altLang="zh-CN" dirty="0"/>
              <a:t>UA_</a:t>
            </a:r>
            <a:r>
              <a:rPr lang="en-US" dirty="0"/>
              <a:t>HEIGHT,</a:t>
            </a:r>
            <a:r>
              <a:rPr lang="zh-CN" altLang="en-US" dirty="0"/>
              <a:t> </a:t>
            </a:r>
            <a:r>
              <a:rPr lang="en-US" altLang="zh-CN" dirty="0"/>
              <a:t>UA_</a:t>
            </a:r>
            <a:r>
              <a:rPr lang="en-US" dirty="0"/>
              <a:t>WIDTH ) ;</a:t>
            </a:r>
          </a:p>
          <a:p>
            <a:pPr lvl="1"/>
            <a:r>
              <a:rPr lang="zh-CN" altLang="en-US" dirty="0">
                <a:solidFill>
                  <a:schemeClr val="accent6"/>
                </a:solidFill>
              </a:rPr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按长宽高缩放正方体，并且平移使得底面在</a:t>
            </a:r>
            <a:r>
              <a:rPr lang="en-US" altLang="zh-CN" dirty="0">
                <a:solidFill>
                  <a:schemeClr val="accent6"/>
                </a:solidFill>
              </a:rPr>
              <a:t>y=0</a:t>
            </a:r>
            <a:r>
              <a:rPr lang="zh-CN" altLang="en-US" dirty="0">
                <a:solidFill>
                  <a:schemeClr val="accent6"/>
                </a:solidFill>
              </a:rPr>
              <a:t>上</a:t>
            </a:r>
            <a:endParaRPr lang="en-US" altLang="zh-CN" dirty="0">
              <a:solidFill>
                <a:schemeClr val="accent6"/>
              </a:solidFill>
            </a:endParaRPr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  <a:r>
              <a:rPr lang="en-US" b="1" dirty="0"/>
              <a:t>glUniformMatrix4fv</a:t>
            </a:r>
            <a:r>
              <a:rPr lang="en-US" dirty="0"/>
              <a:t>(</a:t>
            </a:r>
            <a:r>
              <a:rPr lang="en-US" dirty="0" err="1"/>
              <a:t>ModelView</a:t>
            </a:r>
            <a:r>
              <a:rPr lang="en-US" dirty="0"/>
              <a:t>, 1, </a:t>
            </a:r>
            <a:r>
              <a:rPr lang="en-US"/>
              <a:t>GL_FALSE, </a:t>
            </a:r>
            <a:r>
              <a:rPr lang="en-US" dirty="0" err="1">
                <a:solidFill>
                  <a:srgbClr val="FF0000"/>
                </a:solidFill>
              </a:rPr>
              <a:t>model_view</a:t>
            </a:r>
            <a:r>
              <a:rPr lang="en-US" dirty="0">
                <a:solidFill>
                  <a:srgbClr val="FF0000"/>
                </a:solidFill>
              </a:rPr>
              <a:t> * instance </a:t>
            </a:r>
            <a:r>
              <a:rPr lang="en-US" dirty="0"/>
              <a:t>);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将完整的模</a:t>
            </a:r>
            <a:r>
              <a:rPr lang="en-US" altLang="zh-CN" dirty="0">
                <a:solidFill>
                  <a:schemeClr val="accent6"/>
                </a:solidFill>
              </a:rPr>
              <a:t>-</a:t>
            </a:r>
            <a:r>
              <a:rPr lang="zh-CN" altLang="en-US" dirty="0">
                <a:solidFill>
                  <a:schemeClr val="accent6"/>
                </a:solidFill>
              </a:rPr>
              <a:t>视矩阵传给</a:t>
            </a:r>
            <a:r>
              <a:rPr lang="en-US" dirty="0" err="1">
                <a:solidFill>
                  <a:schemeClr val="accent6"/>
                </a:solidFill>
              </a:rPr>
              <a:t>shader</a:t>
            </a:r>
            <a:endParaRPr lang="en-US" dirty="0">
              <a:solidFill>
                <a:schemeClr val="accent6"/>
              </a:solidFill>
            </a:endParaRPr>
          </a:p>
          <a:p>
            <a:pPr lvl="1"/>
            <a:endParaRPr lang="en-US" i="1" dirty="0"/>
          </a:p>
          <a:p>
            <a:pPr lvl="1"/>
            <a:r>
              <a:rPr lang="zh-CN" altLang="en-US" i="1" dirty="0"/>
              <a:t> </a:t>
            </a:r>
            <a:r>
              <a:rPr lang="en-US" b="1" dirty="0" err="1"/>
              <a:t>glDrawArrays</a:t>
            </a:r>
            <a:r>
              <a:rPr lang="en-US" dirty="0"/>
              <a:t>( </a:t>
            </a:r>
            <a:r>
              <a:rPr lang="en-US" i="1" dirty="0"/>
              <a:t>GL_TRIANGLES</a:t>
            </a:r>
            <a:r>
              <a:rPr lang="en-US" dirty="0"/>
              <a:t>, 0, </a:t>
            </a:r>
            <a:r>
              <a:rPr lang="en-US" dirty="0" err="1"/>
              <a:t>NumVertices</a:t>
            </a:r>
            <a:r>
              <a:rPr lang="en-US" dirty="0"/>
              <a:t> );</a:t>
            </a:r>
            <a:r>
              <a:rPr lang="zh-CN" altLang="en-US" dirty="0"/>
              <a:t>  </a:t>
            </a:r>
            <a:r>
              <a:rPr lang="en-US" dirty="0">
                <a:solidFill>
                  <a:schemeClr val="accent6"/>
                </a:solidFill>
              </a:rPr>
              <a:t>//</a:t>
            </a:r>
            <a:r>
              <a:rPr lang="zh-CN" altLang="en-US" dirty="0">
                <a:solidFill>
                  <a:schemeClr val="accent6"/>
                </a:solidFill>
              </a:rPr>
              <a:t>绘制相应的三角面片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/>
              <a:t>} </a:t>
            </a:r>
            <a:endParaRPr lang="en-US" altLang="zh-CN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439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实验补充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层级建模</a:t>
            </a:r>
            <a:r>
              <a:rPr lang="en-US" altLang="en-US" sz="2400" dirty="0"/>
              <a:t>-</a:t>
            </a:r>
            <a:r>
              <a:rPr lang="zh-CN" altLang="en-US" sz="2400" dirty="0"/>
              <a:t>机械手臂</a:t>
            </a:r>
            <a:endParaRPr lang="en-US" altLang="zh-CN" sz="2400" dirty="0"/>
          </a:p>
          <a:p>
            <a:pPr lvl="1"/>
            <a:r>
              <a:rPr lang="zh-CN" altLang="en-US" sz="1800" dirty="0"/>
              <a:t>了解层级建模基本概念</a:t>
            </a:r>
            <a:endParaRPr lang="en-US" altLang="en-US" sz="1800" dirty="0"/>
          </a:p>
          <a:p>
            <a:pPr lvl="1"/>
            <a:r>
              <a:rPr lang="zh-CN" altLang="en-US" sz="1800" dirty="0"/>
              <a:t>掌握简单平移，缩放，旋转的矩阵构建</a:t>
            </a:r>
            <a:endParaRPr lang="en-US" altLang="en-US" sz="1800" dirty="0"/>
          </a:p>
          <a:p>
            <a:pPr lvl="1"/>
            <a:r>
              <a:rPr lang="zh-CN" altLang="en-US" sz="1800" dirty="0"/>
              <a:t>了解变换矩在层级模型父子节点间的传递关系</a:t>
            </a:r>
            <a:endParaRPr lang="en-US" altLang="zh-CN" sz="1800" dirty="0"/>
          </a:p>
          <a:p>
            <a:pPr lvl="1"/>
            <a:r>
              <a:rPr lang="zh-CN" altLang="en-US" sz="1800" dirty="0"/>
              <a:t>截止时间：</a:t>
            </a:r>
            <a:r>
              <a:rPr lang="en-US" altLang="zh-CN" sz="1800" b="1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2024</a:t>
            </a:r>
            <a:r>
              <a:rPr lang="zh-CN" altLang="en-US" sz="1800" b="1" dirty="0">
                <a:solidFill>
                  <a:srgbClr val="FF0000"/>
                </a:solidFill>
              </a:rPr>
              <a:t>年</a:t>
            </a:r>
            <a:r>
              <a:rPr lang="en-US" altLang="zh-CN" sz="1800" b="1" dirty="0">
                <a:solidFill>
                  <a:srgbClr val="FF0000"/>
                </a:solidFill>
              </a:rPr>
              <a:t>12</a:t>
            </a:r>
            <a:r>
              <a:rPr lang="zh-CN" altLang="en-US" sz="1800" b="1" dirty="0">
                <a:solidFill>
                  <a:srgbClr val="FF0000"/>
                </a:solidFill>
              </a:rPr>
              <a:t>月</a:t>
            </a:r>
            <a:r>
              <a:rPr lang="en-US" altLang="zh-CN" sz="1800" b="1" dirty="0">
                <a:solidFill>
                  <a:srgbClr val="FF0000"/>
                </a:solidFill>
              </a:rPr>
              <a:t>09</a:t>
            </a:r>
            <a:r>
              <a:rPr lang="zh-CN" altLang="en-US" sz="1800" b="1" dirty="0">
                <a:solidFill>
                  <a:srgbClr val="FF0000"/>
                </a:solidFill>
              </a:rPr>
              <a:t>日</a:t>
            </a:r>
            <a:r>
              <a:rPr lang="en-US" altLang="zh-CN" sz="1800" b="1" dirty="0">
                <a:solidFill>
                  <a:srgbClr val="FF0000"/>
                </a:solidFill>
              </a:rPr>
              <a:t> 23:59</a:t>
            </a:r>
            <a:r>
              <a:rPr lang="zh-CN" altLang="en-US" sz="1800" b="1" dirty="0">
                <a:solidFill>
                  <a:srgbClr val="FF0000"/>
                </a:solidFill>
              </a:rPr>
              <a:t>分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lvl="1"/>
            <a:endParaRPr lang="en-US" altLang="en-US" sz="1800" dirty="0"/>
          </a:p>
          <a:p>
            <a:pPr lvl="1"/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786" y="3085565"/>
            <a:ext cx="1780512" cy="28466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502921" y="30743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简化版：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157EBD-7769-4F4D-B80E-8C9698C0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028" y="3031642"/>
            <a:ext cx="2749024" cy="29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84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4.1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简单可扩展曲面纹理映射</a:t>
            </a:r>
            <a:endParaRPr lang="en-US" altLang="zh-CN" dirty="0"/>
          </a:p>
          <a:p>
            <a:pPr lvl="1"/>
            <a:r>
              <a:rPr lang="zh-CN" altLang="en-US" dirty="0"/>
              <a:t>了解三维曲面和纹理映基本知识</a:t>
            </a:r>
          </a:p>
          <a:p>
            <a:pPr lvl="1"/>
            <a:r>
              <a:rPr lang="zh-CN" altLang="en-US" dirty="0"/>
              <a:t>了解从图片文件载入纹理数据基本步骤</a:t>
            </a:r>
          </a:p>
          <a:p>
            <a:pPr lvl="1"/>
            <a:r>
              <a:rPr lang="zh-CN" altLang="en-US" dirty="0"/>
              <a:t>掌握三维曲面绘制过程中纹理坐标和几何坐标的使用</a:t>
            </a:r>
            <a:endParaRPr lang="en-US" altLang="zh-CN" dirty="0"/>
          </a:p>
          <a:p>
            <a:pPr lvl="1"/>
            <a:r>
              <a:rPr lang="zh-CN" altLang="en-US" dirty="0"/>
              <a:t>截止时间：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2024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02</a:t>
            </a:r>
            <a:r>
              <a:rPr lang="zh-CN" altLang="en-US" b="1" dirty="0">
                <a:solidFill>
                  <a:srgbClr val="FF0000"/>
                </a:solidFill>
              </a:rPr>
              <a:t>日</a:t>
            </a:r>
            <a:r>
              <a:rPr lang="en-US" altLang="zh-CN" b="1" dirty="0">
                <a:solidFill>
                  <a:srgbClr val="FF0000"/>
                </a:solidFill>
              </a:rPr>
              <a:t> 23:59</a:t>
            </a:r>
            <a:r>
              <a:rPr lang="zh-CN" altLang="en-US" b="1" dirty="0">
                <a:solidFill>
                  <a:srgbClr val="FF0000"/>
                </a:solidFill>
              </a:rPr>
              <a:t>分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b="15575"/>
          <a:stretch/>
        </p:blipFill>
        <p:spPr bwMode="auto">
          <a:xfrm>
            <a:off x="1460078" y="3083441"/>
            <a:ext cx="5667922" cy="3072810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55966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带纹理的</a:t>
            </a:r>
            <a:r>
              <a:rPr lang="en-US" altLang="zh-CN" dirty="0"/>
              <a:t>OBJ</a:t>
            </a:r>
            <a:r>
              <a:rPr lang="zh-CN" altLang="en-US" dirty="0"/>
              <a:t>文件读取和显示</a:t>
            </a:r>
            <a:endParaRPr lang="en-US" altLang="zh-CN" dirty="0"/>
          </a:p>
          <a:p>
            <a:pPr lvl="1"/>
            <a:r>
              <a:rPr lang="zh-CN" altLang="en-US" dirty="0"/>
              <a:t>读取带纹理的</a:t>
            </a:r>
            <a:r>
              <a:rPr lang="en-US" dirty="0" err="1"/>
              <a:t>obj</a:t>
            </a:r>
            <a:r>
              <a:rPr lang="zh-CN" altLang="en-US" dirty="0"/>
              <a:t>文件</a:t>
            </a:r>
            <a:endParaRPr lang="en-US" altLang="zh-CN" dirty="0"/>
          </a:p>
          <a:p>
            <a:pPr lvl="1"/>
            <a:r>
              <a:rPr lang="zh-CN" altLang="en-US" dirty="0"/>
              <a:t>载入相应的纹理图片文件</a:t>
            </a:r>
            <a:endParaRPr lang="en-US" altLang="zh-CN" dirty="0"/>
          </a:p>
          <a:p>
            <a:pPr lvl="1"/>
            <a:r>
              <a:rPr lang="zh-CN" altLang="en-US" dirty="0"/>
              <a:t>将带纹理的模型显示在程序窗口中</a:t>
            </a:r>
            <a:r>
              <a:rPr lang="en-US" dirty="0"/>
              <a:t> </a:t>
            </a:r>
            <a:endParaRPr lang="en-US" altLang="zh-CN" dirty="0"/>
          </a:p>
          <a:p>
            <a:pPr lvl="1"/>
            <a:r>
              <a:rPr lang="zh-CN" altLang="en-US" dirty="0"/>
              <a:t>截止时间：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2024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02</a:t>
            </a:r>
            <a:r>
              <a:rPr lang="zh-CN" altLang="en-US" b="1" dirty="0">
                <a:solidFill>
                  <a:srgbClr val="FF0000"/>
                </a:solidFill>
              </a:rPr>
              <a:t>日</a:t>
            </a:r>
            <a:r>
              <a:rPr lang="en-US" b="1" dirty="0">
                <a:solidFill>
                  <a:srgbClr val="FF0000"/>
                </a:solidFill>
              </a:rPr>
              <a:t> 23:59</a:t>
            </a:r>
            <a:r>
              <a:rPr lang="zh-CN" altLang="en-US" b="1" dirty="0">
                <a:solidFill>
                  <a:srgbClr val="FF0000"/>
                </a:solidFill>
              </a:rPr>
              <a:t>分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15638"/>
          <a:stretch/>
        </p:blipFill>
        <p:spPr bwMode="auto">
          <a:xfrm>
            <a:off x="1639079" y="3597017"/>
            <a:ext cx="5274310" cy="2603500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43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映射函数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16830"/>
                <a:ext cx="7886700" cy="5083969"/>
              </a:xfrm>
            </p:spPr>
            <p:txBody>
              <a:bodyPr>
                <a:normAutofit lnSpcReduction="10000"/>
              </a:bodyPr>
              <a:lstStyle/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基本问题就是如何定义映射</a:t>
                </a:r>
                <a:endParaRPr lang="en-US" altLang="zh-CN" sz="2400" dirty="0"/>
              </a:p>
              <a:p>
                <a:pPr lvl="1">
                  <a:buClr>
                    <a:srgbClr val="94003F"/>
                  </a:buClr>
                </a:pPr>
                <a:r>
                  <a:rPr lang="zh-CN" altLang="en-US" sz="1800" dirty="0">
                    <a:solidFill>
                      <a:srgbClr val="0000FF"/>
                    </a:solidFill>
                  </a:rPr>
                  <a:t>考虑从纹理坐标到曲面上一点的映射</a:t>
                </a:r>
                <a:endParaRPr lang="en-US" altLang="zh-CN" sz="1800" dirty="0">
                  <a:solidFill>
                    <a:srgbClr val="0000FF"/>
                  </a:solidFill>
                </a:endParaRPr>
              </a:p>
              <a:p>
                <a:pPr marL="228600" lvl="1" indent="-360000">
                  <a:spcBef>
                    <a:spcPts val="1000"/>
                  </a:spcBef>
                  <a:buClr>
                    <a:srgbClr val="94003F"/>
                  </a:buClr>
                  <a:buSzPct val="70000"/>
                  <a:buFont typeface="Wingdings" panose="05000000000000000000" pitchFamily="2" charset="2"/>
                  <a:buChar char="u"/>
                </a:pPr>
                <a:endParaRPr lang="en-US" altLang="zh-CN" sz="2400" dirty="0"/>
              </a:p>
              <a:p>
                <a:pPr marL="228600" lvl="1" indent="-360000">
                  <a:spcBef>
                    <a:spcPts val="1000"/>
                  </a:spcBef>
                  <a:buClr>
                    <a:srgbClr val="94003F"/>
                  </a:buClr>
                  <a:buSzPct val="70000"/>
                  <a:buFont typeface="Wingdings" panose="05000000000000000000" pitchFamily="2" charset="2"/>
                  <a:buChar char="u"/>
                </a:pPr>
                <a:r>
                  <a:rPr lang="zh-CN" altLang="en-US" sz="2400" dirty="0"/>
                  <a:t>直观地看，应当需要三个函数</a:t>
                </a:r>
                <a:endParaRPr lang="en-US" altLang="zh-CN" sz="2400" dirty="0"/>
              </a:p>
              <a:p>
                <a:pPr lvl="1">
                  <a:buClr>
                    <a:srgbClr val="94003F"/>
                  </a:buClr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charset="0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𝑥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,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𝑡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), 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𝑦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𝑦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,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𝑡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), 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𝑧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=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𝑧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(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, 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𝑡</m:t>
                    </m:r>
                    <m:r>
                      <a:rPr lang="en-US" altLang="zh-CN" sz="1600" i="1" dirty="0" smtClean="0">
                        <a:latin typeface="Cambria Math" charset="0"/>
                      </a:rPr>
                      <m:t>)</m:t>
                    </m:r>
                  </m:oMath>
                </a14:m>
                <a:endParaRPr lang="en-US" altLang="zh-CN" sz="16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endParaRPr lang="en-US" altLang="zh-CN" sz="2400" dirty="0"/>
              </a:p>
              <a:p>
                <a:pPr>
                  <a:buClr>
                    <a:srgbClr val="94003F"/>
                  </a:buClr>
                </a:pPr>
                <a:r>
                  <a:rPr lang="zh-CN" altLang="en-US" sz="2400" dirty="0"/>
                  <a:t>虽然从概念上讲，最终必定用到上述的函数，但实际采用的却是间接的方法</a:t>
                </a:r>
                <a:endParaRPr lang="en-US" altLang="zh-CN" sz="18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16830"/>
                <a:ext cx="7886700" cy="5083969"/>
              </a:xfrm>
              <a:blipFill rotWithShape="0">
                <a:blip r:embed="rId2"/>
                <a:stretch>
                  <a:fillRect l="-309" t="-2398" r="-850" b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238" y="3291869"/>
            <a:ext cx="4334871" cy="233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642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期末大作业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虚拟场景建模</a:t>
            </a:r>
            <a:endParaRPr lang="en-US" altLang="en-US" dirty="0"/>
          </a:p>
          <a:p>
            <a:pPr lvl="1"/>
            <a:r>
              <a:rPr lang="zh-CN" altLang="en-US" dirty="0"/>
              <a:t>场景设计和显示；添加纹理；添加光照，材质，阴影效果</a:t>
            </a:r>
            <a:r>
              <a:rPr lang="en-US" dirty="0"/>
              <a:t>  </a:t>
            </a:r>
          </a:p>
          <a:p>
            <a:pPr lvl="1"/>
            <a:r>
              <a:rPr lang="zh-CN" altLang="en-US" dirty="0"/>
              <a:t>用户交互实现视角切换完成对场景的任意角度浏览</a:t>
            </a:r>
            <a:endParaRPr lang="en-US" altLang="zh-CN" dirty="0"/>
          </a:p>
          <a:p>
            <a:pPr lvl="1"/>
            <a:r>
              <a:rPr lang="zh-CN" altLang="en-US" dirty="0"/>
              <a:t>通过交互控制物体变换</a:t>
            </a:r>
            <a:endParaRPr lang="en-US" altLang="zh-CN" dirty="0"/>
          </a:p>
          <a:p>
            <a:pPr lvl="1"/>
            <a:r>
              <a:rPr lang="zh-CN" altLang="en-US" dirty="0"/>
              <a:t>截止时间：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2024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23</a:t>
            </a:r>
            <a:r>
              <a:rPr lang="zh-CN" altLang="en-US" b="1" dirty="0">
                <a:solidFill>
                  <a:srgbClr val="FF0000"/>
                </a:solidFill>
              </a:rPr>
              <a:t>日</a:t>
            </a:r>
            <a:r>
              <a:rPr lang="en-US" b="1" dirty="0">
                <a:solidFill>
                  <a:srgbClr val="FF0000"/>
                </a:solidFill>
              </a:rPr>
              <a:t> 23:59</a:t>
            </a:r>
            <a:r>
              <a:rPr lang="zh-CN" altLang="en-US" b="1" dirty="0">
                <a:solidFill>
                  <a:srgbClr val="FF0000"/>
                </a:solidFill>
              </a:rPr>
              <a:t>分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最后一周理论课和实验课（</a:t>
            </a:r>
            <a:r>
              <a:rPr lang="en-US" b="1" dirty="0">
                <a:solidFill>
                  <a:srgbClr val="FF0000"/>
                </a:solidFill>
              </a:rPr>
              <a:t> 2024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24</a:t>
            </a:r>
            <a:r>
              <a:rPr lang="zh-CN" altLang="en-US" b="1" dirty="0">
                <a:solidFill>
                  <a:srgbClr val="FF0000"/>
                </a:solidFill>
              </a:rPr>
              <a:t>日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）将安排课程大作业答辩</a:t>
            </a:r>
            <a:r>
              <a:rPr lang="zh-CN" altLang="en-US" dirty="0"/>
              <a:t>，按照学号顺序，每人上台展示自己的期末大作业。</a:t>
            </a:r>
            <a:endParaRPr lang="en-US" dirty="0"/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636" y="4024880"/>
            <a:ext cx="2385992" cy="2467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27610-3084-D748-A421-1B7619E08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49" y="4036493"/>
            <a:ext cx="2456381" cy="2456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38CAF7-65CA-F14B-AF8A-44C921807D4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20" y="4036494"/>
            <a:ext cx="2337189" cy="245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18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期末大作业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4860685"/>
          </a:xfrm>
        </p:spPr>
        <p:txBody>
          <a:bodyPr>
            <a:normAutofit/>
          </a:bodyPr>
          <a:lstStyle/>
          <a:p>
            <a:pPr lvl="0">
              <a:spcAft>
                <a:spcPts val="600"/>
              </a:spcAft>
            </a:pPr>
            <a:r>
              <a:rPr lang="zh-CN" altLang="en-US" sz="2400" dirty="0"/>
              <a:t>上传压缩包“</a:t>
            </a:r>
            <a:r>
              <a:rPr lang="zh-CN" altLang="en-US" sz="2400" b="1" dirty="0">
                <a:solidFill>
                  <a:srgbClr val="FF0000"/>
                </a:solidFill>
              </a:rPr>
              <a:t>学号</a:t>
            </a:r>
            <a:r>
              <a:rPr lang="en-US" altLang="en-US" sz="2400" b="1" dirty="0">
                <a:solidFill>
                  <a:srgbClr val="FF0000"/>
                </a:solidFill>
              </a:rPr>
              <a:t>_</a:t>
            </a:r>
            <a:r>
              <a:rPr lang="zh-CN" altLang="en-US" sz="2400" b="1" dirty="0">
                <a:solidFill>
                  <a:srgbClr val="FF0000"/>
                </a:solidFill>
              </a:rPr>
              <a:t>姓名</a:t>
            </a:r>
            <a:r>
              <a:rPr lang="en-US" altLang="en-US" sz="2400" b="1" dirty="0">
                <a:solidFill>
                  <a:srgbClr val="FF0000"/>
                </a:solidFill>
              </a:rPr>
              <a:t>_</a:t>
            </a:r>
            <a:r>
              <a:rPr lang="zh-CN" altLang="en-US" sz="2400" b="1" dirty="0">
                <a:solidFill>
                  <a:srgbClr val="FF0000"/>
                </a:solidFill>
              </a:rPr>
              <a:t>期末大作业</a:t>
            </a:r>
            <a:r>
              <a:rPr lang="zh-CN" altLang="en-US" sz="2400" dirty="0"/>
              <a:t>”，包括：</a:t>
            </a:r>
            <a:endParaRPr lang="en-US" altLang="zh-CN" sz="2400" dirty="0"/>
          </a:p>
          <a:p>
            <a:pPr lvl="1">
              <a:spcAft>
                <a:spcPts val="600"/>
              </a:spcAft>
            </a:pPr>
            <a:r>
              <a:rPr lang="zh-CN" altLang="en-US" sz="1800" dirty="0"/>
              <a:t>过程说明报告：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zh-CN" altLang="en-US" sz="1600" dirty="0"/>
              <a:t>填写</a:t>
            </a:r>
            <a:r>
              <a:rPr lang="en-US" altLang="en-US" sz="1600" dirty="0"/>
              <a:t>“</a:t>
            </a:r>
            <a:r>
              <a:rPr lang="zh-CN" altLang="en-US" sz="1600" dirty="0"/>
              <a:t>以论文、报告等形式考核专用答题纸</a:t>
            </a:r>
            <a:r>
              <a:rPr lang="en-US" altLang="en-US" sz="1600" dirty="0"/>
              <a:t>.doc</a:t>
            </a:r>
            <a:r>
              <a:rPr lang="zh-CN" altLang="en-US" sz="1600" dirty="0"/>
              <a:t>”，并重命名为“</a:t>
            </a:r>
            <a:r>
              <a:rPr lang="zh-CN" altLang="en-US" sz="1600" dirty="0">
                <a:solidFill>
                  <a:srgbClr val="FF0000"/>
                </a:solidFill>
              </a:rPr>
              <a:t>学号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姓名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答题纸</a:t>
            </a:r>
            <a:r>
              <a:rPr lang="zh-CN" altLang="en-US" sz="1600" dirty="0"/>
              <a:t>”</a:t>
            </a:r>
            <a:endParaRPr lang="en-US" altLang="zh-CN" sz="1600" dirty="0"/>
          </a:p>
          <a:p>
            <a:pPr lvl="1">
              <a:spcAft>
                <a:spcPts val="600"/>
              </a:spcAft>
            </a:pPr>
            <a:r>
              <a:rPr lang="zh-CN" altLang="en-US" sz="1800" dirty="0"/>
              <a:t>使用说明书：</a:t>
            </a:r>
            <a:endParaRPr lang="en-US" altLang="zh-CN" sz="1800" dirty="0"/>
          </a:p>
          <a:p>
            <a:pPr lvl="2">
              <a:spcAft>
                <a:spcPts val="600"/>
              </a:spcAft>
            </a:pPr>
            <a:r>
              <a:rPr lang="zh-CN" altLang="en-US" sz="1600" dirty="0"/>
              <a:t>自行撰写一个</a:t>
            </a:r>
            <a:r>
              <a:rPr lang="en-US" altLang="en-US" sz="1600" dirty="0"/>
              <a:t>word</a:t>
            </a:r>
            <a:r>
              <a:rPr lang="zh-CN" altLang="en-US" sz="1600" dirty="0"/>
              <a:t>文档，命名为“</a:t>
            </a:r>
            <a:r>
              <a:rPr lang="zh-CN" altLang="en-US" sz="1600" dirty="0">
                <a:solidFill>
                  <a:srgbClr val="FF0000"/>
                </a:solidFill>
              </a:rPr>
              <a:t>学号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姓名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使用说明书</a:t>
            </a:r>
            <a:r>
              <a:rPr lang="zh-CN" altLang="en-US" sz="1600" dirty="0"/>
              <a:t>”</a:t>
            </a:r>
            <a:endParaRPr lang="en-US" altLang="zh-CN" sz="1600" dirty="0"/>
          </a:p>
          <a:p>
            <a:pPr lvl="2">
              <a:spcAft>
                <a:spcPts val="600"/>
              </a:spcAft>
            </a:pPr>
            <a:r>
              <a:rPr lang="zh-CN" altLang="en-US" sz="1600" dirty="0"/>
              <a:t>内容必须包含：</a:t>
            </a:r>
            <a:endParaRPr lang="en-US" altLang="zh-CN" sz="1600" dirty="0"/>
          </a:p>
          <a:p>
            <a:pPr lvl="3">
              <a:spcAft>
                <a:spcPts val="600"/>
              </a:spcAft>
            </a:pPr>
            <a:r>
              <a:rPr lang="zh-CN" altLang="en-US" sz="1400" dirty="0"/>
              <a:t>一张有代表性的场景绘制截图</a:t>
            </a:r>
            <a:endParaRPr lang="en-US" altLang="zh-CN" sz="1400" dirty="0"/>
          </a:p>
          <a:p>
            <a:pPr lvl="4">
              <a:spcAft>
                <a:spcPts val="600"/>
              </a:spcAft>
            </a:pPr>
            <a:r>
              <a:rPr lang="zh-CN" altLang="en-US" sz="1400" dirty="0"/>
              <a:t>将图片单独保存并一起上传，命名为“</a:t>
            </a:r>
            <a:r>
              <a:rPr lang="zh-CN" altLang="en-US" sz="1400" dirty="0">
                <a:solidFill>
                  <a:srgbClr val="FF0000"/>
                </a:solidFill>
              </a:rPr>
              <a:t>学号</a:t>
            </a:r>
            <a:r>
              <a:rPr lang="en-US" altLang="zh-CN" sz="1400" dirty="0">
                <a:solidFill>
                  <a:srgbClr val="FF0000"/>
                </a:solidFill>
              </a:rPr>
              <a:t>_</a:t>
            </a:r>
            <a:r>
              <a:rPr lang="zh-CN" altLang="en-US" sz="1400" dirty="0">
                <a:solidFill>
                  <a:srgbClr val="FF0000"/>
                </a:solidFill>
              </a:rPr>
              <a:t>姓名</a:t>
            </a:r>
            <a:r>
              <a:rPr lang="en-US" altLang="zh-CN" sz="1400" dirty="0">
                <a:solidFill>
                  <a:srgbClr val="FF0000"/>
                </a:solidFill>
              </a:rPr>
              <a:t>_</a:t>
            </a:r>
            <a:r>
              <a:rPr lang="zh-CN" altLang="en-US" sz="1400" dirty="0">
                <a:solidFill>
                  <a:srgbClr val="FF0000"/>
                </a:solidFill>
              </a:rPr>
              <a:t>场景截图</a:t>
            </a:r>
            <a:r>
              <a:rPr lang="zh-CN" altLang="en-US" sz="1400" dirty="0"/>
              <a:t>”</a:t>
            </a:r>
            <a:endParaRPr lang="en-US" altLang="zh-CN" sz="1400" dirty="0"/>
          </a:p>
          <a:p>
            <a:pPr lvl="3">
              <a:spcAft>
                <a:spcPts val="600"/>
              </a:spcAft>
            </a:pPr>
            <a:r>
              <a:rPr lang="zh-CN" altLang="en-US" sz="1400" dirty="0"/>
              <a:t>场景中模型的层次结构框图</a:t>
            </a:r>
            <a:endParaRPr lang="en-US" altLang="zh-CN" sz="1400" dirty="0"/>
          </a:p>
          <a:p>
            <a:pPr lvl="3">
              <a:spcAft>
                <a:spcPts val="600"/>
              </a:spcAft>
            </a:pPr>
            <a:r>
              <a:rPr lang="zh-CN" altLang="en-US" sz="1400" dirty="0"/>
              <a:t>鼠标和键盘的具体交互用法</a:t>
            </a:r>
            <a:endParaRPr lang="en-US" altLang="zh-CN" sz="1400" dirty="0"/>
          </a:p>
          <a:p>
            <a:pPr lvl="1">
              <a:spcAft>
                <a:spcPts val="600"/>
              </a:spcAft>
            </a:pPr>
            <a:r>
              <a:rPr lang="zh-CN" altLang="en-US" sz="1800" dirty="0"/>
              <a:t>源代码压缩包</a:t>
            </a:r>
            <a:r>
              <a:rPr lang="en-US" sz="1800" dirty="0"/>
              <a:t> </a:t>
            </a:r>
            <a:r>
              <a:rPr lang="zh-CN" altLang="en-US" sz="1800" dirty="0"/>
              <a:t>：</a:t>
            </a:r>
            <a:endParaRPr lang="en-US" sz="1800" dirty="0"/>
          </a:p>
          <a:p>
            <a:pPr lvl="2">
              <a:spcAft>
                <a:spcPts val="600"/>
              </a:spcAft>
            </a:pPr>
            <a:r>
              <a:rPr lang="zh-CN" altLang="en-US" sz="1600" dirty="0"/>
              <a:t>命名为“</a:t>
            </a:r>
            <a:r>
              <a:rPr lang="zh-CN" altLang="en-US" sz="1600" dirty="0">
                <a:solidFill>
                  <a:srgbClr val="FF0000"/>
                </a:solidFill>
              </a:rPr>
              <a:t>学号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姓名</a:t>
            </a:r>
            <a:r>
              <a:rPr lang="en-US" altLang="zh-CN" sz="1600" dirty="0">
                <a:solidFill>
                  <a:srgbClr val="FF0000"/>
                </a:solidFill>
              </a:rPr>
              <a:t>_</a:t>
            </a:r>
            <a:r>
              <a:rPr lang="zh-CN" altLang="en-US" sz="1600" dirty="0">
                <a:solidFill>
                  <a:srgbClr val="FF0000"/>
                </a:solidFill>
              </a:rPr>
              <a:t>源代码</a:t>
            </a:r>
            <a:r>
              <a:rPr lang="zh-CN" altLang="en-US" sz="1600" dirty="0"/>
              <a:t>”</a:t>
            </a:r>
            <a:endParaRPr lang="en-US" altLang="en-U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75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OpenGL</a:t>
            </a:r>
            <a:r>
              <a:rPr lang="zh-CN" altLang="en-US" dirty="0"/>
              <a:t>与纹理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en-US" altLang="zh-CN" sz="2400" dirty="0"/>
              <a:t>OpenGL</a:t>
            </a:r>
            <a:r>
              <a:rPr lang="zh-CN" altLang="en-US" sz="2400" dirty="0"/>
              <a:t>支持许多纹理映射选项</a:t>
            </a:r>
          </a:p>
          <a:p>
            <a:pPr lvl="1">
              <a:buClr>
                <a:srgbClr val="94003F"/>
              </a:buClr>
            </a:pPr>
            <a:r>
              <a:rPr lang="en-US" altLang="zh-CN" sz="1600" dirty="0"/>
              <a:t>OpenGL</a:t>
            </a:r>
            <a:r>
              <a:rPr lang="zh-CN" altLang="en-US" sz="1600" dirty="0"/>
              <a:t> </a:t>
            </a:r>
            <a:r>
              <a:rPr lang="en-US" altLang="zh-CN" sz="1600" dirty="0"/>
              <a:t>1.0</a:t>
            </a:r>
            <a:r>
              <a:rPr lang="zh-CN" altLang="en-US" sz="1600" dirty="0"/>
              <a:t>能将一维和二维纹理映射到一维至四维的图形对象</a:t>
            </a:r>
            <a:endParaRPr lang="en-US" altLang="zh-CN" sz="1600" dirty="0"/>
          </a:p>
          <a:p>
            <a:pPr lvl="1">
              <a:buClr>
                <a:srgbClr val="94003F"/>
              </a:buClr>
            </a:pPr>
            <a:r>
              <a:rPr lang="zh-CN" altLang="en-US" sz="1600" dirty="0"/>
              <a:t>现在的版本提供了三维纹理映射，且得到大部分图形硬件的支持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本节只讨论从</a:t>
            </a:r>
            <a:r>
              <a:rPr lang="zh-CN" altLang="en-US" sz="2400" dirty="0">
                <a:solidFill>
                  <a:srgbClr val="0000FF"/>
                </a:solidFill>
              </a:rPr>
              <a:t>二维纹理</a:t>
            </a:r>
            <a:r>
              <a:rPr lang="zh-CN" altLang="en-US" sz="2400" dirty="0"/>
              <a:t>到</a:t>
            </a:r>
            <a:r>
              <a:rPr lang="zh-CN" altLang="en-US" sz="2400" dirty="0">
                <a:solidFill>
                  <a:srgbClr val="0000FF"/>
                </a:solidFill>
              </a:rPr>
              <a:t>曲面</a:t>
            </a:r>
            <a:r>
              <a:rPr lang="zh-CN" altLang="en-US" sz="2400" dirty="0"/>
              <a:t>的映射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图像与几何分别经过不同的流水线，在片元处理中汇合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复杂纹理并不影响几何的复杂性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zh-CN" altLang="en-US" sz="1800" dirty="0"/>
              <a:t>非常有效，因为在经过所有的操作后，减少了许多不必要的映射</a:t>
            </a:r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>
              <a:buClr>
                <a:srgbClr val="94003F"/>
              </a:buClr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</a:t>
            </a:fld>
            <a:endParaRPr lang="zh-CN" altLang="en-US"/>
          </a:p>
        </p:txBody>
      </p:sp>
      <p:grpSp>
        <p:nvGrpSpPr>
          <p:cNvPr id="5" name="组合 40"/>
          <p:cNvGrpSpPr/>
          <p:nvPr/>
        </p:nvGrpSpPr>
        <p:grpSpPr>
          <a:xfrm>
            <a:off x="992416" y="4029368"/>
            <a:ext cx="7159167" cy="1930741"/>
            <a:chOff x="432754" y="3424328"/>
            <a:chExt cx="7884855" cy="2126450"/>
          </a:xfrm>
        </p:grpSpPr>
        <p:sp>
          <p:nvSpPr>
            <p:cNvPr id="6" name="矩形 5"/>
            <p:cNvSpPr/>
            <p:nvPr/>
          </p:nvSpPr>
          <p:spPr>
            <a:xfrm>
              <a:off x="1404376" y="3430577"/>
              <a:ext cx="1445868" cy="8008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几何处理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3226831" y="3430577"/>
              <a:ext cx="1445868" cy="8008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光栅化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5049286" y="3430577"/>
              <a:ext cx="1445868" cy="8008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片元处理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6871741" y="3424328"/>
              <a:ext cx="1445868" cy="8008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帧缓存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32754" y="3671403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顶点</a:t>
              </a:r>
            </a:p>
          </p:txBody>
        </p:sp>
        <p:cxnSp>
          <p:nvCxnSpPr>
            <p:cNvPr id="11" name="直接箭头连接符 24"/>
            <p:cNvCxnSpPr/>
            <p:nvPr/>
          </p:nvCxnSpPr>
          <p:spPr>
            <a:xfrm flipV="1">
              <a:off x="1036506" y="3816325"/>
              <a:ext cx="376587" cy="18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25"/>
            <p:cNvCxnSpPr/>
            <p:nvPr/>
          </p:nvCxnSpPr>
          <p:spPr>
            <a:xfrm>
              <a:off x="2858961" y="3816325"/>
              <a:ext cx="3765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26"/>
            <p:cNvCxnSpPr/>
            <p:nvPr/>
          </p:nvCxnSpPr>
          <p:spPr>
            <a:xfrm>
              <a:off x="4681416" y="3816325"/>
              <a:ext cx="3765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27"/>
            <p:cNvCxnSpPr/>
            <p:nvPr/>
          </p:nvCxnSpPr>
          <p:spPr>
            <a:xfrm>
              <a:off x="6503871" y="3816325"/>
              <a:ext cx="3765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矩形 28"/>
            <p:cNvSpPr/>
            <p:nvPr/>
          </p:nvSpPr>
          <p:spPr>
            <a:xfrm>
              <a:off x="1413093" y="4749947"/>
              <a:ext cx="1445868" cy="8008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像素处理</a:t>
              </a:r>
            </a:p>
          </p:txBody>
        </p:sp>
        <p:sp>
          <p:nvSpPr>
            <p:cNvPr id="16" name="文本框 29"/>
            <p:cNvSpPr txBox="1"/>
            <p:nvPr/>
          </p:nvSpPr>
          <p:spPr>
            <a:xfrm>
              <a:off x="441471" y="4990773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像素</a:t>
              </a:r>
            </a:p>
          </p:txBody>
        </p:sp>
        <p:cxnSp>
          <p:nvCxnSpPr>
            <p:cNvPr id="17" name="直接箭头连接符 30"/>
            <p:cNvCxnSpPr/>
            <p:nvPr/>
          </p:nvCxnSpPr>
          <p:spPr>
            <a:xfrm flipV="1">
              <a:off x="1045223" y="5135695"/>
              <a:ext cx="376587" cy="1810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32"/>
            <p:cNvCxnSpPr/>
            <p:nvPr/>
          </p:nvCxnSpPr>
          <p:spPr>
            <a:xfrm>
              <a:off x="2858961" y="5150363"/>
              <a:ext cx="2257784" cy="1466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33"/>
            <p:cNvCxnSpPr>
              <a:endCxn id="11" idx="2"/>
            </p:cNvCxnSpPr>
            <p:nvPr/>
          </p:nvCxnSpPr>
          <p:spPr>
            <a:xfrm flipV="1">
              <a:off x="5116745" y="4231408"/>
              <a:ext cx="655475" cy="93362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291794" y="5960109"/>
            <a:ext cx="2852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像素流水线和几何绘制流水线</a:t>
            </a:r>
            <a:endParaRPr 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52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纹理坐标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基于参数纹理坐标，把纹理坐标作为顶点的属性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r>
              <a:rPr lang="zh-CN" altLang="en-US" sz="2400" dirty="0"/>
              <a:t>将纹理坐标传送到顶点着色器中，</a:t>
            </a:r>
            <a:r>
              <a:rPr lang="zh-CN" altLang="en-US" sz="2400" dirty="0">
                <a:solidFill>
                  <a:srgbClr val="0000FF"/>
                </a:solidFill>
              </a:rPr>
              <a:t>顶点纹理坐标经过光栅化模块的插值计算得到片元的纹理坐标</a:t>
            </a:r>
            <a:endParaRPr lang="en-US" altLang="zh-CN" sz="2400" dirty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58" y="2594862"/>
            <a:ext cx="7583073" cy="360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65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创建纹理对象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调用</a:t>
            </a:r>
            <a:r>
              <a:rPr lang="en-US" altLang="zh-CN" sz="2400" dirty="0" err="1"/>
              <a:t>glGenTextures</a:t>
            </a:r>
            <a:r>
              <a:rPr lang="zh-CN" altLang="en-US" sz="2400" dirty="0"/>
              <a:t>获得一些未使用过的标识符</a:t>
            </a: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>
              <a:buClr>
                <a:srgbClr val="94003F"/>
              </a:buClr>
            </a:pPr>
            <a:endParaRPr lang="en-US" altLang="zh-CN" sz="2400" dirty="0"/>
          </a:p>
          <a:p>
            <a:pPr marL="2286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endParaRPr lang="en-US" altLang="zh-CN" sz="2400" dirty="0"/>
          </a:p>
          <a:p>
            <a:pPr marL="2286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400" dirty="0"/>
              <a:t>使用</a:t>
            </a:r>
            <a:r>
              <a:rPr lang="en-US" altLang="zh-CN" sz="2400" dirty="0" err="1"/>
              <a:t>glBindTexture</a:t>
            </a:r>
            <a:r>
              <a:rPr lang="zh-CN" altLang="en-US" sz="2400" dirty="0"/>
              <a:t>生成一个新的纹理对象</a:t>
            </a:r>
            <a:endParaRPr lang="en-US" altLang="zh-CN" sz="2400" dirty="0"/>
          </a:p>
          <a:p>
            <a:pPr marL="457200" lvl="1" indent="0">
              <a:buClr>
                <a:srgbClr val="94003F"/>
              </a:buClr>
              <a:buNone/>
            </a:pPr>
            <a:endParaRPr lang="en-US" altLang="zh-CN" sz="1600" dirty="0"/>
          </a:p>
          <a:p>
            <a:pPr marL="457200" lvl="1" indent="0">
              <a:buClr>
                <a:srgbClr val="94003F"/>
              </a:buClr>
              <a:buNone/>
            </a:pPr>
            <a:endParaRPr lang="en-US" altLang="zh-CN" sz="1600" dirty="0"/>
          </a:p>
          <a:p>
            <a:pPr marL="457200" lvl="1" indent="0">
              <a:buClr>
                <a:srgbClr val="94003F"/>
              </a:buClr>
              <a:buNone/>
            </a:pPr>
            <a:endParaRPr lang="en-US" altLang="zh-CN" sz="1600" dirty="0"/>
          </a:p>
          <a:p>
            <a:pPr marL="2286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endParaRPr lang="en-US" altLang="zh-CN" sz="2400" dirty="0"/>
          </a:p>
          <a:p>
            <a:pPr marL="2286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r>
              <a:rPr lang="zh-CN" altLang="en-US" sz="2400" dirty="0"/>
              <a:t>可使用</a:t>
            </a:r>
            <a:r>
              <a:rPr lang="en-US" altLang="zh-CN" sz="2400" dirty="0" err="1"/>
              <a:t>glDeleteTextures</a:t>
            </a:r>
            <a:r>
              <a:rPr lang="zh-CN" altLang="en-US" sz="2400" dirty="0"/>
              <a:t>删除不再使用的对象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矩形 6"/>
          <p:cNvSpPr/>
          <p:nvPr/>
        </p:nvSpPr>
        <p:spPr>
          <a:xfrm>
            <a:off x="1149532" y="3724597"/>
            <a:ext cx="3764644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b="1" dirty="0" err="1"/>
              <a:t>glBindTexture</a:t>
            </a:r>
            <a:r>
              <a:rPr lang="en-US" altLang="zh-CN" sz="1600" dirty="0"/>
              <a:t>(GL_TEXTURE_2D, </a:t>
            </a:r>
            <a:r>
              <a:rPr lang="en-US" altLang="zh-CN" sz="1600" dirty="0" err="1"/>
              <a:t>mytex</a:t>
            </a:r>
            <a:r>
              <a:rPr lang="en-US" altLang="zh-CN" sz="1600" dirty="0"/>
              <a:t>[0]);</a:t>
            </a:r>
          </a:p>
        </p:txBody>
      </p:sp>
      <p:sp>
        <p:nvSpPr>
          <p:cNvPr id="7" name="矩形 6"/>
          <p:cNvSpPr/>
          <p:nvPr/>
        </p:nvSpPr>
        <p:spPr>
          <a:xfrm>
            <a:off x="1149532" y="1873359"/>
            <a:ext cx="2625815" cy="584775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dirty="0" err="1">
                <a:solidFill>
                  <a:srgbClr val="0000FF"/>
                </a:solidFill>
              </a:rPr>
              <a:t>Gluint</a:t>
            </a:r>
            <a:r>
              <a:rPr lang="en-US" altLang="zh-CN" sz="1600" dirty="0"/>
              <a:t> </a:t>
            </a:r>
            <a:r>
              <a:rPr lang="en-US" altLang="zh-CN" sz="1600" dirty="0" err="1"/>
              <a:t>mytex</a:t>
            </a:r>
            <a:r>
              <a:rPr lang="en-US" altLang="zh-CN" sz="1600" dirty="0"/>
              <a:t>[1];</a:t>
            </a:r>
          </a:p>
          <a:p>
            <a:pPr>
              <a:buClr>
                <a:srgbClr val="94003F"/>
              </a:buClr>
            </a:pPr>
            <a:r>
              <a:rPr lang="en-US" altLang="zh-CN" sz="1600" b="1" dirty="0" err="1"/>
              <a:t>glGenTextures</a:t>
            </a:r>
            <a:r>
              <a:rPr lang="en-US" altLang="zh-CN" sz="1600" dirty="0"/>
              <a:t>(1, </a:t>
            </a:r>
            <a:r>
              <a:rPr lang="en-US" altLang="zh-CN" sz="1600" dirty="0" err="1"/>
              <a:t>mytex</a:t>
            </a:r>
            <a:r>
              <a:rPr lang="en-US" altLang="zh-CN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6504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指定纹理图像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94003F"/>
              </a:buClr>
            </a:pPr>
            <a:r>
              <a:rPr lang="zh-CN" altLang="en-US" sz="2400" dirty="0"/>
              <a:t>利用</a:t>
            </a:r>
            <a:r>
              <a:rPr lang="en-US" altLang="zh-CN" sz="2400" dirty="0"/>
              <a:t>CPU</a:t>
            </a:r>
            <a:r>
              <a:rPr lang="zh-CN" altLang="en-US" sz="2400" dirty="0"/>
              <a:t>内存中的纹理元素数组定义纹理图像</a:t>
            </a:r>
            <a:endParaRPr lang="en-US" altLang="zh-CN" sz="1600" dirty="0"/>
          </a:p>
          <a:p>
            <a:pPr marL="228600" lvl="1" indent="-360000">
              <a:spcBef>
                <a:spcPts val="1000"/>
              </a:spcBef>
              <a:buClr>
                <a:srgbClr val="94003F"/>
              </a:buClr>
              <a:buSzPct val="70000"/>
              <a:buFont typeface="Wingdings" panose="05000000000000000000" pitchFamily="2" charset="2"/>
              <a:buChar char="u"/>
            </a:pPr>
            <a:endParaRPr lang="en-US" altLang="zh-CN" sz="2400" dirty="0"/>
          </a:p>
          <a:p>
            <a:pPr lvl="1">
              <a:buClr>
                <a:srgbClr val="94003F"/>
              </a:buClr>
            </a:pPr>
            <a:endParaRPr lang="en-US" altLang="zh-CN" sz="1600" dirty="0"/>
          </a:p>
          <a:p>
            <a:pPr lvl="1">
              <a:buClr>
                <a:srgbClr val="94003F"/>
              </a:buClr>
            </a:pPr>
            <a:endParaRPr lang="en-US" altLang="zh-CN" sz="1600" dirty="0"/>
          </a:p>
          <a:p>
            <a:pPr lvl="1">
              <a:buClr>
                <a:srgbClr val="94003F"/>
              </a:buClr>
            </a:pPr>
            <a:endParaRPr lang="en-US" altLang="zh-CN" sz="1600" dirty="0"/>
          </a:p>
          <a:p>
            <a:pPr lvl="1">
              <a:buClr>
                <a:srgbClr val="94003F"/>
              </a:buClr>
            </a:pPr>
            <a:endParaRPr lang="en-US" altLang="zh-CN" sz="1600" dirty="0"/>
          </a:p>
          <a:p>
            <a:pPr lvl="1">
              <a:buClr>
                <a:srgbClr val="94003F"/>
              </a:buClr>
            </a:pPr>
            <a:endParaRPr lang="en-US" altLang="zh-CN" sz="1600" dirty="0"/>
          </a:p>
          <a:p>
            <a:pPr>
              <a:buClr>
                <a:srgbClr val="94003F"/>
              </a:buClr>
            </a:pPr>
            <a:r>
              <a:rPr lang="zh-CN" altLang="en-US" sz="2200" dirty="0"/>
              <a:t>指定二维纹理</a:t>
            </a:r>
            <a:endParaRPr lang="en-US" altLang="zh-CN" sz="2200" dirty="0"/>
          </a:p>
          <a:p>
            <a:pPr lvl="1">
              <a:buClr>
                <a:srgbClr val="94003F"/>
              </a:buClr>
            </a:pPr>
            <a:endParaRPr lang="en-US" altLang="zh-CN" sz="1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矩形 6"/>
          <p:cNvSpPr/>
          <p:nvPr/>
        </p:nvSpPr>
        <p:spPr>
          <a:xfrm>
            <a:off x="1135017" y="4223625"/>
            <a:ext cx="7137446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b="1" dirty="0"/>
              <a:t>glTexImage2D</a:t>
            </a:r>
            <a:r>
              <a:rPr lang="en-US" altLang="zh-CN" sz="1600" dirty="0"/>
              <a:t>(target,</a:t>
            </a:r>
            <a:r>
              <a:rPr lang="zh-CN" altLang="en-US" sz="1600" dirty="0"/>
              <a:t> </a:t>
            </a:r>
            <a:r>
              <a:rPr lang="en-US" altLang="zh-CN" sz="1600" dirty="0"/>
              <a:t>level,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iformat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w,</a:t>
            </a:r>
            <a:r>
              <a:rPr lang="zh-CN" altLang="en-US" sz="1600" dirty="0"/>
              <a:t> </a:t>
            </a:r>
            <a:r>
              <a:rPr lang="en-US" altLang="zh-CN" sz="1600" dirty="0"/>
              <a:t>h,</a:t>
            </a:r>
            <a:r>
              <a:rPr lang="zh-CN" altLang="en-US" sz="1600" dirty="0"/>
              <a:t> </a:t>
            </a:r>
            <a:r>
              <a:rPr lang="en-US" altLang="zh-CN" sz="1600" dirty="0"/>
              <a:t>border, format,</a:t>
            </a:r>
            <a:r>
              <a:rPr lang="zh-CN" altLang="en-US" sz="1600" dirty="0"/>
              <a:t> </a:t>
            </a:r>
            <a:r>
              <a:rPr lang="en-US" altLang="zh-CN" sz="1600" dirty="0"/>
              <a:t>type,</a:t>
            </a:r>
            <a:r>
              <a:rPr lang="zh-CN" altLang="en-US" sz="1600" dirty="0"/>
              <a:t> </a:t>
            </a:r>
            <a:r>
              <a:rPr lang="en-US" altLang="zh-CN" sz="1600" dirty="0" err="1"/>
              <a:t>texels</a:t>
            </a:r>
            <a:r>
              <a:rPr lang="en-US" altLang="zh-CN" sz="1600" dirty="0"/>
              <a:t>) ;</a:t>
            </a:r>
          </a:p>
        </p:txBody>
      </p:sp>
      <p:sp>
        <p:nvSpPr>
          <p:cNvPr id="8" name="矩形 6"/>
          <p:cNvSpPr/>
          <p:nvPr/>
        </p:nvSpPr>
        <p:spPr>
          <a:xfrm>
            <a:off x="3036772" y="3559899"/>
            <a:ext cx="5163866" cy="584775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 algn="r">
              <a:buClr>
                <a:srgbClr val="94003F"/>
              </a:buClr>
            </a:pPr>
            <a:r>
              <a:rPr lang="en-US" altLang="zh-CN" sz="1600" b="1" dirty="0"/>
              <a:t>glTexImage2D</a:t>
            </a:r>
            <a:r>
              <a:rPr lang="en-US" altLang="zh-CN" sz="1600" dirty="0"/>
              <a:t>(GL_TEXTURE_2D,</a:t>
            </a:r>
            <a:r>
              <a:rPr lang="zh-CN" altLang="en-US" sz="1600" dirty="0"/>
              <a:t> </a:t>
            </a:r>
            <a:r>
              <a:rPr lang="en-US" altLang="zh-CN" sz="1600" dirty="0"/>
              <a:t>0,</a:t>
            </a:r>
            <a:r>
              <a:rPr lang="zh-CN" altLang="en-US" sz="1600" dirty="0"/>
              <a:t> </a:t>
            </a:r>
            <a:r>
              <a:rPr lang="en-US" altLang="zh-CN" sz="1600" dirty="0"/>
              <a:t>GL_RGB,</a:t>
            </a:r>
            <a:r>
              <a:rPr lang="zh-CN" altLang="en-US" sz="1600" dirty="0"/>
              <a:t>  </a:t>
            </a:r>
            <a:r>
              <a:rPr lang="en-US" altLang="zh-CN" sz="1600" dirty="0"/>
              <a:t>width,</a:t>
            </a:r>
            <a:r>
              <a:rPr lang="zh-CN" altLang="en-US" sz="1600" dirty="0"/>
              <a:t>  </a:t>
            </a:r>
            <a:r>
              <a:rPr lang="en-US" altLang="zh-CN" sz="1600" dirty="0"/>
              <a:t>height,</a:t>
            </a:r>
            <a:r>
              <a:rPr lang="zh-CN" altLang="en-US" sz="1600" dirty="0"/>
              <a:t>  </a:t>
            </a:r>
            <a:r>
              <a:rPr lang="en-US" altLang="zh-CN" sz="1600" dirty="0"/>
              <a:t>0,</a:t>
            </a:r>
            <a:r>
              <a:rPr lang="zh-CN" altLang="en-US" sz="1600" dirty="0"/>
              <a:t> </a:t>
            </a:r>
            <a:r>
              <a:rPr lang="en-US" altLang="zh-CN" sz="1600" dirty="0"/>
              <a:t>GL_RGB,</a:t>
            </a:r>
            <a:r>
              <a:rPr lang="zh-CN" altLang="en-US" sz="1600" dirty="0"/>
              <a:t> </a:t>
            </a:r>
            <a:r>
              <a:rPr lang="en-US" altLang="zh-CN" sz="1600" dirty="0"/>
              <a:t>GL_UNSIGNED_BYTE,</a:t>
            </a:r>
            <a:r>
              <a:rPr lang="zh-CN" altLang="en-US" sz="1600" dirty="0"/>
              <a:t> </a:t>
            </a:r>
            <a:r>
              <a:rPr lang="en-US" altLang="zh-CN" sz="1600" dirty="0"/>
              <a:t>pixels) ;</a:t>
            </a:r>
            <a:r>
              <a:rPr lang="zh-CN" altLang="en-US" sz="1600" dirty="0"/>
              <a:t> </a:t>
            </a:r>
            <a:endParaRPr lang="en-US" altLang="zh-CN" sz="1600" dirty="0"/>
          </a:p>
        </p:txBody>
      </p:sp>
      <p:sp>
        <p:nvSpPr>
          <p:cNvPr id="9" name="矩形 6"/>
          <p:cNvSpPr/>
          <p:nvPr/>
        </p:nvSpPr>
        <p:spPr>
          <a:xfrm>
            <a:off x="1135017" y="4677495"/>
            <a:ext cx="7137446" cy="1815882"/>
          </a:xfrm>
          <a:prstGeom prst="rect">
            <a:avLst/>
          </a:prstGeom>
          <a:solidFill>
            <a:schemeClr val="accent2">
              <a:lumMod val="20000"/>
              <a:lumOff val="80000"/>
              <a:alpha val="52941"/>
            </a:scheme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dirty="0"/>
              <a:t>target: </a:t>
            </a:r>
            <a:r>
              <a:rPr lang="zh-CN" altLang="en-US" sz="1600" dirty="0"/>
              <a:t>纹理的类型</a:t>
            </a:r>
            <a:endParaRPr lang="en-US" altLang="zh-CN" sz="1600" dirty="0"/>
          </a:p>
          <a:p>
            <a:pPr>
              <a:buClr>
                <a:srgbClr val="94003F"/>
              </a:buClr>
            </a:pPr>
            <a:r>
              <a:rPr lang="en-US" altLang="zh-CN" sz="1600" dirty="0"/>
              <a:t>level: </a:t>
            </a:r>
            <a:r>
              <a:rPr lang="zh-CN" altLang="en-US" sz="1600" dirty="0"/>
              <a:t>用于</a:t>
            </a:r>
            <a:r>
              <a:rPr lang="en-US" altLang="zh-CN" sz="1600" dirty="0" err="1"/>
              <a:t>mipmapping</a:t>
            </a:r>
            <a:r>
              <a:rPr lang="zh-CN" altLang="en-US" sz="1600" dirty="0"/>
              <a:t>映射，是否使用多分辨率纹理</a:t>
            </a:r>
            <a:r>
              <a:rPr lang="en-US" altLang="zh-CN" sz="1600" dirty="0"/>
              <a:t>(</a:t>
            </a:r>
            <a:r>
              <a:rPr lang="zh-CN" altLang="en-US" sz="1600" dirty="0"/>
              <a:t>稍后讨论</a:t>
            </a:r>
            <a:r>
              <a:rPr lang="en-US" altLang="zh-CN" sz="1600" dirty="0"/>
              <a:t>)</a:t>
            </a:r>
          </a:p>
          <a:p>
            <a:pPr>
              <a:buClr>
                <a:srgbClr val="94003F"/>
              </a:buClr>
            </a:pPr>
            <a:r>
              <a:rPr lang="en-US" altLang="zh-CN" sz="1600" dirty="0" err="1"/>
              <a:t>iformat</a:t>
            </a:r>
            <a:r>
              <a:rPr lang="en-US" altLang="zh-CN" sz="1600" dirty="0"/>
              <a:t>: </a:t>
            </a:r>
            <a:r>
              <a:rPr lang="zh-CN" altLang="en-US" sz="1600" dirty="0"/>
              <a:t>纹理在纹理内存中的存储方式</a:t>
            </a:r>
          </a:p>
          <a:p>
            <a:pPr>
              <a:buClr>
                <a:srgbClr val="94003F"/>
              </a:buClr>
            </a:pPr>
            <a:r>
              <a:rPr lang="en-US" altLang="zh-CN" sz="1600" dirty="0" err="1"/>
              <a:t>w,h</a:t>
            </a:r>
            <a:r>
              <a:rPr lang="en-US" altLang="zh-CN" sz="1600" dirty="0"/>
              <a:t>: </a:t>
            </a:r>
            <a:r>
              <a:rPr lang="zh-CN" altLang="en-US" sz="1600" dirty="0"/>
              <a:t>内存中纹理图像的大小</a:t>
            </a:r>
          </a:p>
          <a:p>
            <a:pPr>
              <a:buClr>
                <a:srgbClr val="94003F"/>
              </a:buClr>
            </a:pPr>
            <a:r>
              <a:rPr lang="en-US" altLang="zh-CN" sz="1600" dirty="0"/>
              <a:t>border: </a:t>
            </a:r>
            <a:r>
              <a:rPr lang="zh-CN" altLang="en-US" sz="1600" dirty="0"/>
              <a:t>用于光滑处理，不再使用，通常设置为</a:t>
            </a:r>
            <a:r>
              <a:rPr lang="en-US" altLang="zh-CN" sz="1600" dirty="0"/>
              <a:t>0</a:t>
            </a:r>
          </a:p>
          <a:p>
            <a:pPr>
              <a:buClr>
                <a:srgbClr val="94003F"/>
              </a:buClr>
            </a:pPr>
            <a:r>
              <a:rPr lang="en-US" altLang="zh-CN" sz="1600" dirty="0"/>
              <a:t>format</a:t>
            </a:r>
            <a:r>
              <a:rPr lang="zh-CN" altLang="en-US" sz="1600" dirty="0"/>
              <a:t>与</a:t>
            </a:r>
            <a:r>
              <a:rPr lang="en-US" altLang="zh-CN" sz="1600" dirty="0"/>
              <a:t>type: </a:t>
            </a:r>
            <a:r>
              <a:rPr lang="zh-CN" altLang="en-US" sz="1600" dirty="0"/>
              <a:t>描述图像的像素在处理器内存中的存储方式</a:t>
            </a:r>
            <a:endParaRPr lang="en-US" altLang="zh-CN" sz="1600" dirty="0"/>
          </a:p>
          <a:p>
            <a:pPr>
              <a:buClr>
                <a:srgbClr val="94003F"/>
              </a:buClr>
            </a:pPr>
            <a:r>
              <a:rPr lang="en-US" altLang="zh-CN" sz="1600" dirty="0" err="1"/>
              <a:t>texels</a:t>
            </a:r>
            <a:r>
              <a:rPr lang="en-US" altLang="zh-CN" sz="1600" dirty="0"/>
              <a:t>: </a:t>
            </a:r>
            <a:r>
              <a:rPr lang="zh-CN" altLang="en-US" sz="1600" dirty="0"/>
              <a:t>指向纹理元素数组的指针</a:t>
            </a:r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89C8FE41-D564-4BB1-B81F-5FD1187F2121}"/>
              </a:ext>
            </a:extLst>
          </p:cNvPr>
          <p:cNvSpPr/>
          <p:nvPr/>
        </p:nvSpPr>
        <p:spPr>
          <a:xfrm>
            <a:off x="1063192" y="1838201"/>
            <a:ext cx="7137446" cy="1200329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int</a:t>
            </a:r>
            <a:r>
              <a:rPr lang="en-US" altLang="zh-CN" dirty="0"/>
              <a:t> width, height, channels = 0;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unsigned char </a:t>
            </a:r>
            <a:r>
              <a:rPr lang="en-US" altLang="zh-CN" dirty="0"/>
              <a:t>*pixels = NULL;</a:t>
            </a:r>
          </a:p>
          <a:p>
            <a:r>
              <a:rPr lang="en-US" altLang="zh-CN" b="1" dirty="0" err="1"/>
              <a:t>stbi_set_flip_vertically_on_load</a:t>
            </a:r>
            <a:r>
              <a:rPr lang="en-US" altLang="zh-CN" dirty="0"/>
              <a:t>(true);</a:t>
            </a:r>
          </a:p>
          <a:p>
            <a:r>
              <a:rPr lang="en-US" altLang="zh-CN" dirty="0"/>
              <a:t>pixels = </a:t>
            </a:r>
            <a:r>
              <a:rPr lang="en-US" altLang="zh-CN" b="1" dirty="0" err="1"/>
              <a:t>stbi_load</a:t>
            </a:r>
            <a:r>
              <a:rPr lang="en-US" altLang="zh-CN" dirty="0"/>
              <a:t>(</a:t>
            </a:r>
            <a:r>
              <a:rPr lang="en-US" altLang="zh-CN" dirty="0" err="1"/>
              <a:t>file_name.c_str</a:t>
            </a:r>
            <a:r>
              <a:rPr lang="en-US" altLang="zh-CN" dirty="0"/>
              <a:t>(), &amp;width, &amp;height, &amp;channels, 0);</a:t>
            </a:r>
          </a:p>
        </p:txBody>
      </p:sp>
    </p:spTree>
    <p:extLst>
      <p:ext uri="{BB962C8B-B14F-4D97-AF65-F5344CB8AC3E}">
        <p14:creationId xmlns:p14="http://schemas.microsoft.com/office/powerpoint/2010/main" val="2588425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知识点回顾 </a:t>
            </a:r>
            <a:r>
              <a:rPr lang="en-US" altLang="zh-CN" dirty="0"/>
              <a:t>-</a:t>
            </a:r>
            <a:r>
              <a:rPr lang="zh-CN" altLang="en-US" dirty="0"/>
              <a:t> 纹理参数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1"/>
            <a:ext cx="7886700" cy="5379804"/>
          </a:xfrm>
        </p:spPr>
        <p:txBody>
          <a:bodyPr>
            <a:normAutofit/>
          </a:bodyPr>
          <a:lstStyle/>
          <a:p>
            <a:pPr>
              <a:buClr>
                <a:srgbClr val="94003F"/>
              </a:buClr>
            </a:pPr>
            <a:r>
              <a:rPr lang="en-US" altLang="zh-CN" sz="2400" dirty="0"/>
              <a:t>OpenGL</a:t>
            </a:r>
            <a:r>
              <a:rPr lang="zh-CN" altLang="en-US" sz="2400" dirty="0"/>
              <a:t>中有许多办法确定纹理的使用方式</a:t>
            </a:r>
            <a:endParaRPr lang="en-US" altLang="zh-CN" sz="2400" dirty="0"/>
          </a:p>
          <a:p>
            <a:pPr lvl="1">
              <a:buClr>
                <a:srgbClr val="94003F"/>
              </a:buClr>
            </a:pPr>
            <a:r>
              <a:rPr lang="en-US" altLang="zh-CN" sz="1800" dirty="0">
                <a:solidFill>
                  <a:srgbClr val="0000FF"/>
                </a:solidFill>
              </a:rPr>
              <a:t>Wrapping</a:t>
            </a:r>
            <a:r>
              <a:rPr lang="zh-CN" altLang="en-US" sz="1800" dirty="0">
                <a:solidFill>
                  <a:srgbClr val="0000FF"/>
                </a:solidFill>
              </a:rPr>
              <a:t>参数</a:t>
            </a:r>
            <a:r>
              <a:rPr lang="zh-CN" altLang="en-US" sz="1800" dirty="0"/>
              <a:t>确定当</a:t>
            </a:r>
            <a:r>
              <a:rPr lang="en-US" altLang="zh-CN" sz="1800" dirty="0"/>
              <a:t>s, t</a:t>
            </a:r>
            <a:r>
              <a:rPr lang="zh-CN" altLang="en-US" sz="1800" dirty="0"/>
              <a:t>的值超出</a:t>
            </a:r>
            <a:r>
              <a:rPr lang="en-US" altLang="zh-CN" sz="1800" dirty="0"/>
              <a:t>[0,1]</a:t>
            </a:r>
            <a:r>
              <a:rPr lang="zh-CN" altLang="en-US" sz="1800" dirty="0"/>
              <a:t>区间后的处理方法</a:t>
            </a:r>
            <a:endParaRPr lang="en-US" altLang="zh-CN" sz="1800" dirty="0"/>
          </a:p>
          <a:p>
            <a:pPr lvl="2">
              <a:buClr>
                <a:srgbClr val="94003F"/>
              </a:buClr>
            </a:pPr>
            <a:r>
              <a:rPr lang="zh-CN" altLang="en-US" sz="1600" dirty="0"/>
              <a:t>截断：若</a:t>
            </a:r>
            <a:r>
              <a:rPr lang="en-US" altLang="zh-CN" sz="1600" dirty="0"/>
              <a:t>s, t&gt;1</a:t>
            </a:r>
            <a:r>
              <a:rPr lang="zh-CN" altLang="en-US" sz="1600" dirty="0"/>
              <a:t>就取</a:t>
            </a:r>
            <a:r>
              <a:rPr lang="en-US" altLang="zh-CN" sz="1600" dirty="0"/>
              <a:t>1</a:t>
            </a:r>
            <a:r>
              <a:rPr lang="zh-CN" altLang="en-US" sz="1600" dirty="0"/>
              <a:t>，若</a:t>
            </a:r>
            <a:r>
              <a:rPr lang="en-US" altLang="zh-CN" sz="1600" dirty="0"/>
              <a:t>s, t&lt;0</a:t>
            </a:r>
            <a:r>
              <a:rPr lang="zh-CN" altLang="en-US" sz="1600" dirty="0"/>
              <a:t>就取</a:t>
            </a:r>
            <a:r>
              <a:rPr lang="en-US" altLang="zh-CN" sz="1600" dirty="0"/>
              <a:t>0</a:t>
            </a:r>
          </a:p>
          <a:p>
            <a:pPr lvl="2">
              <a:buClr>
                <a:srgbClr val="94003F"/>
              </a:buClr>
            </a:pPr>
            <a:r>
              <a:rPr lang="zh-CN" altLang="en-US" sz="1600" dirty="0"/>
              <a:t>重复：应用</a:t>
            </a:r>
            <a:r>
              <a:rPr lang="en-US" altLang="zh-CN" sz="1600" dirty="0"/>
              <a:t>s, t</a:t>
            </a:r>
            <a:r>
              <a:rPr lang="zh-CN" altLang="en-US" sz="1600" dirty="0"/>
              <a:t>模</a:t>
            </a:r>
            <a:r>
              <a:rPr lang="en-US" altLang="zh-CN" sz="1600" dirty="0"/>
              <a:t>1</a:t>
            </a:r>
            <a:r>
              <a:rPr lang="zh-CN" altLang="en-US" sz="1600" dirty="0"/>
              <a:t>的值</a:t>
            </a:r>
            <a:endParaRPr lang="en-US" altLang="zh-CN" sz="16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  <a:p>
            <a:pPr lvl="1">
              <a:buClr>
                <a:srgbClr val="94003F"/>
              </a:buClr>
            </a:pPr>
            <a:r>
              <a:rPr lang="en-US" altLang="zh-CN" sz="1800" dirty="0">
                <a:solidFill>
                  <a:srgbClr val="0000FF"/>
                </a:solidFill>
              </a:rPr>
              <a:t>Filter</a:t>
            </a:r>
            <a:r>
              <a:rPr lang="zh-CN" altLang="en-US" sz="1800" dirty="0">
                <a:solidFill>
                  <a:srgbClr val="0000FF"/>
                </a:solidFill>
              </a:rPr>
              <a:t>模式</a:t>
            </a:r>
            <a:r>
              <a:rPr lang="zh-CN" altLang="en-US" sz="1800" dirty="0"/>
              <a:t>决定了以何种方式对纹理进行采样</a:t>
            </a:r>
          </a:p>
          <a:p>
            <a:pPr lvl="1">
              <a:buClr>
                <a:srgbClr val="94003F"/>
              </a:buClr>
            </a:pPr>
            <a:r>
              <a:rPr lang="en-US" altLang="zh-CN" sz="1800" dirty="0" err="1">
                <a:solidFill>
                  <a:srgbClr val="0000FF"/>
                </a:solidFill>
              </a:rPr>
              <a:t>Mipmapping</a:t>
            </a:r>
            <a:r>
              <a:rPr lang="zh-CN" altLang="en-US" sz="1800" dirty="0">
                <a:solidFill>
                  <a:srgbClr val="0000FF"/>
                </a:solidFill>
              </a:rPr>
              <a:t>技术</a:t>
            </a:r>
            <a:r>
              <a:rPr lang="zh-CN" altLang="en-US" sz="1800" dirty="0"/>
              <a:t>使得能以不同的分辨率应用纹理</a:t>
            </a:r>
          </a:p>
          <a:p>
            <a:pPr lvl="1">
              <a:buClr>
                <a:srgbClr val="94003F"/>
              </a:buClr>
            </a:pPr>
            <a:r>
              <a:rPr lang="zh-CN" altLang="en-US" sz="1800" dirty="0">
                <a:solidFill>
                  <a:srgbClr val="0000FF"/>
                </a:solidFill>
              </a:rPr>
              <a:t>绘制模式</a:t>
            </a:r>
            <a:r>
              <a:rPr lang="zh-CN" altLang="en-US" sz="1800" dirty="0"/>
              <a:t>确定纹理映射与明暗处理的交互作用</a:t>
            </a:r>
            <a:endParaRPr lang="en-US" altLang="zh-CN" sz="1800" dirty="0"/>
          </a:p>
          <a:p>
            <a:pPr lvl="1">
              <a:buClr>
                <a:srgbClr val="94003F"/>
              </a:buClr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矩形 6"/>
          <p:cNvSpPr/>
          <p:nvPr/>
        </p:nvSpPr>
        <p:spPr>
          <a:xfrm>
            <a:off x="1233801" y="2729025"/>
            <a:ext cx="6395724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b="1" dirty="0" err="1"/>
              <a:t>glTexParameteri</a:t>
            </a:r>
            <a:r>
              <a:rPr lang="en-US" altLang="zh-CN" sz="1600" dirty="0"/>
              <a:t>(GL_TEXTURE_2D,</a:t>
            </a:r>
            <a:r>
              <a:rPr lang="zh-CN" altLang="en-US" sz="1600" dirty="0"/>
              <a:t> </a:t>
            </a:r>
            <a:r>
              <a:rPr lang="en-US" altLang="zh-CN" sz="1600" dirty="0"/>
              <a:t>GL_TEXTURE_WRAP_S,</a:t>
            </a:r>
            <a:r>
              <a:rPr lang="zh-CN" altLang="en-US" sz="1600" dirty="0"/>
              <a:t> </a:t>
            </a:r>
            <a:r>
              <a:rPr lang="en-US" altLang="zh-CN" sz="1600" dirty="0"/>
              <a:t>GL_CLAMP)</a:t>
            </a:r>
          </a:p>
        </p:txBody>
      </p:sp>
      <p:sp>
        <p:nvSpPr>
          <p:cNvPr id="6" name="矩形 6"/>
          <p:cNvSpPr/>
          <p:nvPr/>
        </p:nvSpPr>
        <p:spPr>
          <a:xfrm>
            <a:off x="1233800" y="3144077"/>
            <a:ext cx="6395725" cy="338554"/>
          </a:xfrm>
          <a:prstGeom prst="rect">
            <a:avLst/>
          </a:prstGeom>
          <a:solidFill>
            <a:srgbClr val="BDD7EE">
              <a:alpha val="52941"/>
            </a:srgbClr>
          </a:solidFill>
        </p:spPr>
        <p:txBody>
          <a:bodyPr wrap="square">
            <a:spAutoFit/>
          </a:bodyPr>
          <a:lstStyle/>
          <a:p>
            <a:pPr>
              <a:buClr>
                <a:srgbClr val="94003F"/>
              </a:buClr>
            </a:pPr>
            <a:r>
              <a:rPr lang="en-US" altLang="zh-CN" sz="1600" b="1" dirty="0" err="1"/>
              <a:t>glTexParameteri</a:t>
            </a:r>
            <a:r>
              <a:rPr lang="en-US" altLang="zh-CN" sz="1600" dirty="0"/>
              <a:t>(GL_TEXTURE_2D,</a:t>
            </a:r>
            <a:r>
              <a:rPr lang="zh-CN" altLang="en-US" sz="1600" dirty="0"/>
              <a:t> </a:t>
            </a:r>
            <a:r>
              <a:rPr lang="en-US" altLang="zh-CN" sz="1600" dirty="0"/>
              <a:t>GL_TEXTURE_WRAP_T,</a:t>
            </a:r>
            <a:r>
              <a:rPr lang="zh-CN" altLang="en-US" sz="1600" dirty="0"/>
              <a:t> </a:t>
            </a:r>
            <a:r>
              <a:rPr lang="en-US" altLang="zh-CN" sz="1600" dirty="0"/>
              <a:t>GL_REPEAT)</a:t>
            </a:r>
            <a:endParaRPr lang="en-US" altLang="zh-CN" sz="2600" dirty="0"/>
          </a:p>
        </p:txBody>
      </p:sp>
      <p:pic>
        <p:nvPicPr>
          <p:cNvPr id="7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81" y="3542567"/>
            <a:ext cx="5315780" cy="187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9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12790</TotalTime>
  <Words>2453</Words>
  <Application>Microsoft Office PowerPoint</Application>
  <PresentationFormat>全屏显示(4:3)</PresentationFormat>
  <Paragraphs>410</Paragraphs>
  <Slides>41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1" baseType="lpstr">
      <vt:lpstr>04b</vt:lpstr>
      <vt:lpstr>华文楷体</vt:lpstr>
      <vt:lpstr>微软雅黑</vt:lpstr>
      <vt:lpstr>微软雅黑</vt:lpstr>
      <vt:lpstr>Arial</vt:lpstr>
      <vt:lpstr>Calibri</vt:lpstr>
      <vt:lpstr>Cambria Math</vt:lpstr>
      <vt:lpstr>Wingdings</vt:lpstr>
      <vt:lpstr>Office 主题</vt:lpstr>
      <vt:lpstr>Image</vt:lpstr>
      <vt:lpstr>第八章 层级建模方法</vt:lpstr>
      <vt:lpstr>期末测试 </vt:lpstr>
      <vt:lpstr>知识点回顾 - 纹理映射</vt:lpstr>
      <vt:lpstr>知识点回顾 - 映射函数</vt:lpstr>
      <vt:lpstr>知识点回顾 - OpenGL与纹理</vt:lpstr>
      <vt:lpstr>知识点回顾 - 纹理坐标</vt:lpstr>
      <vt:lpstr>知识点回顾 - 创建纹理对象</vt:lpstr>
      <vt:lpstr>知识点回顾 - 指定纹理图像</vt:lpstr>
      <vt:lpstr>知识点回顾 - 纹理参数</vt:lpstr>
      <vt:lpstr>知识点回顾 - 最终绘制方式</vt:lpstr>
      <vt:lpstr>大纲</vt:lpstr>
      <vt:lpstr>内容提要</vt:lpstr>
      <vt:lpstr>大纲</vt:lpstr>
      <vt:lpstr>计算机图形学中的模型</vt:lpstr>
      <vt:lpstr>模型的表示</vt:lpstr>
      <vt:lpstr>Ch03 - 变换的作用（1）</vt:lpstr>
      <vt:lpstr>Ch03 - 变换的作用（1）</vt:lpstr>
      <vt:lpstr>Ch03 - 变换的作用（1）</vt:lpstr>
      <vt:lpstr>图符</vt:lpstr>
      <vt:lpstr>实例变换</vt:lpstr>
      <vt:lpstr>图符-实例表</vt:lpstr>
      <vt:lpstr>大纲</vt:lpstr>
      <vt:lpstr>汽车动画模型</vt:lpstr>
      <vt:lpstr>线性程序</vt:lpstr>
      <vt:lpstr>汽车的层级模型</vt:lpstr>
      <vt:lpstr>图</vt:lpstr>
      <vt:lpstr>树</vt:lpstr>
      <vt:lpstr>有向无环图（DAG）</vt:lpstr>
      <vt:lpstr>应用树结构建模</vt:lpstr>
      <vt:lpstr>大纲</vt:lpstr>
      <vt:lpstr>机器人手臂</vt:lpstr>
      <vt:lpstr>关联模型</vt:lpstr>
      <vt:lpstr>运动自由度</vt:lpstr>
      <vt:lpstr>变换矩阵</vt:lpstr>
      <vt:lpstr>机器人手臂的OpenGL实现</vt:lpstr>
      <vt:lpstr>机器人手臂的OpenGL实现</vt:lpstr>
      <vt:lpstr>实验补充 1</vt:lpstr>
      <vt:lpstr>实验4.1</vt:lpstr>
      <vt:lpstr>实验四</vt:lpstr>
      <vt:lpstr>期末大作业</vt:lpstr>
      <vt:lpstr>期末大作业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szu</cp:lastModifiedBy>
  <cp:revision>307</cp:revision>
  <dcterms:created xsi:type="dcterms:W3CDTF">2016-08-04T07:29:19Z</dcterms:created>
  <dcterms:modified xsi:type="dcterms:W3CDTF">2024-11-25T09:15:19Z</dcterms:modified>
</cp:coreProperties>
</file>